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64" r:id="rId3"/>
    <p:sldId id="265" r:id="rId4"/>
    <p:sldId id="274" r:id="rId5"/>
    <p:sldId id="305" r:id="rId6"/>
    <p:sldId id="275" r:id="rId7"/>
    <p:sldId id="298" r:id="rId8"/>
    <p:sldId id="299" r:id="rId9"/>
    <p:sldId id="306" r:id="rId10"/>
    <p:sldId id="307" r:id="rId11"/>
    <p:sldId id="308" r:id="rId12"/>
    <p:sldId id="309" r:id="rId13"/>
    <p:sldId id="310" r:id="rId14"/>
    <p:sldId id="311" r:id="rId15"/>
    <p:sldId id="259" r:id="rId16"/>
    <p:sldId id="261" r:id="rId17"/>
    <p:sldId id="300" r:id="rId18"/>
    <p:sldId id="313" r:id="rId19"/>
    <p:sldId id="302" r:id="rId20"/>
    <p:sldId id="303" r:id="rId21"/>
    <p:sldId id="315" r:id="rId22"/>
    <p:sldId id="316" r:id="rId23"/>
    <p:sldId id="318" r:id="rId24"/>
    <p:sldId id="317" r:id="rId25"/>
    <p:sldId id="320" r:id="rId26"/>
    <p:sldId id="321" r:id="rId27"/>
    <p:sldId id="319" r:id="rId28"/>
    <p:sldId id="301" r:id="rId29"/>
    <p:sldId id="314" r:id="rId30"/>
    <p:sldId id="283" r:id="rId31"/>
    <p:sldId id="284" r:id="rId32"/>
    <p:sldId id="285" r:id="rId33"/>
    <p:sldId id="286" r:id="rId34"/>
    <p:sldId id="287" r:id="rId35"/>
    <p:sldId id="288" r:id="rId36"/>
    <p:sldId id="290" r:id="rId37"/>
    <p:sldId id="291" r:id="rId38"/>
    <p:sldId id="293" r:id="rId39"/>
    <p:sldId id="295" r:id="rId40"/>
    <p:sldId id="297" r:id="rId41"/>
    <p:sldId id="260" r:id="rId42"/>
    <p:sldId id="263" r:id="rId43"/>
    <p:sldId id="281" r:id="rId44"/>
    <p:sldId id="273" r:id="rId45"/>
    <p:sldId id="279" r:id="rId46"/>
    <p:sldId id="280" r:id="rId47"/>
    <p:sldId id="292" r:id="rId48"/>
    <p:sldId id="27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245FB7-5686-4F15-8A54-99D91B681069}" v="21" dt="2024-11-18T20:42:34.1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394" autoAdjust="0"/>
  </p:normalViewPr>
  <p:slideViewPr>
    <p:cSldViewPr snapToGrid="0">
      <p:cViewPr varScale="1">
        <p:scale>
          <a:sx n="58" d="100"/>
          <a:sy n="58" d="100"/>
        </p:scale>
        <p:origin x="16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 Anh Nguyen" userId="d915f148a1d1ba90" providerId="LiveId" clId="{28245FB7-5686-4F15-8A54-99D91B681069}"/>
    <pc:docChg chg="undo custSel addSld modSld">
      <pc:chgData name="Tu Anh Nguyen" userId="d915f148a1d1ba90" providerId="LiveId" clId="{28245FB7-5686-4F15-8A54-99D91B681069}" dt="2024-11-21T19:02:03.086" v="907" actId="114"/>
      <pc:docMkLst>
        <pc:docMk/>
      </pc:docMkLst>
      <pc:sldChg chg="addSp delSp modSp mod setBg">
        <pc:chgData name="Tu Anh Nguyen" userId="d915f148a1d1ba90" providerId="LiveId" clId="{28245FB7-5686-4F15-8A54-99D91B681069}" dt="2024-11-21T19:02:03.086" v="907" actId="114"/>
        <pc:sldMkLst>
          <pc:docMk/>
          <pc:sldMk cId="3187633418" sldId="256"/>
        </pc:sldMkLst>
        <pc:spChg chg="mod">
          <ac:chgData name="Tu Anh Nguyen" userId="d915f148a1d1ba90" providerId="LiveId" clId="{28245FB7-5686-4F15-8A54-99D91B681069}" dt="2024-11-21T19:02:03.086" v="907" actId="114"/>
          <ac:spMkLst>
            <pc:docMk/>
            <pc:sldMk cId="3187633418" sldId="256"/>
            <ac:spMk id="2" creationId="{1EFDC8D8-0CA4-CE75-1B9B-0EA6FFEDD9CE}"/>
          </ac:spMkLst>
        </pc:spChg>
        <pc:spChg chg="del">
          <ac:chgData name="Tu Anh Nguyen" userId="d915f148a1d1ba90" providerId="LiveId" clId="{28245FB7-5686-4F15-8A54-99D91B681069}" dt="2024-11-18T19:48:47.949" v="122" actId="478"/>
          <ac:spMkLst>
            <pc:docMk/>
            <pc:sldMk cId="3187633418" sldId="256"/>
            <ac:spMk id="3" creationId="{18A54992-2736-DFBD-305E-49A70EAF7B64}"/>
          </ac:spMkLst>
        </pc:spChg>
        <pc:picChg chg="add mod ord modCrop">
          <ac:chgData name="Tu Anh Nguyen" userId="d915f148a1d1ba90" providerId="LiveId" clId="{28245FB7-5686-4F15-8A54-99D91B681069}" dt="2024-11-18T19:54:22.611" v="227" actId="1076"/>
          <ac:picMkLst>
            <pc:docMk/>
            <pc:sldMk cId="3187633418" sldId="256"/>
            <ac:picMk id="5" creationId="{B34FD0B8-59F3-AE2B-F107-2278413DF5C3}"/>
          </ac:picMkLst>
        </pc:picChg>
        <pc:picChg chg="add mod modCrop">
          <ac:chgData name="Tu Anh Nguyen" userId="d915f148a1d1ba90" providerId="LiveId" clId="{28245FB7-5686-4F15-8A54-99D91B681069}" dt="2024-11-18T19:54:19.778" v="226" actId="1076"/>
          <ac:picMkLst>
            <pc:docMk/>
            <pc:sldMk cId="3187633418" sldId="256"/>
            <ac:picMk id="6" creationId="{40999338-8A5C-4ABE-2D68-307157C758F6}"/>
          </ac:picMkLst>
        </pc:picChg>
      </pc:sldChg>
      <pc:sldChg chg="addSp delSp modSp mod">
        <pc:chgData name="Tu Anh Nguyen" userId="d915f148a1d1ba90" providerId="LiveId" clId="{28245FB7-5686-4F15-8A54-99D91B681069}" dt="2024-11-18T20:39:32.667" v="681" actId="1076"/>
        <pc:sldMkLst>
          <pc:docMk/>
          <pc:sldMk cId="2073990511" sldId="257"/>
        </pc:sldMkLst>
        <pc:spChg chg="add del mod">
          <ac:chgData name="Tu Anh Nguyen" userId="d915f148a1d1ba90" providerId="LiveId" clId="{28245FB7-5686-4F15-8A54-99D91B681069}" dt="2024-11-18T20:36:12.039" v="656" actId="1032"/>
          <ac:spMkLst>
            <pc:docMk/>
            <pc:sldMk cId="2073990511" sldId="257"/>
            <ac:spMk id="4" creationId="{71E064C0-3FB5-88B2-C5B8-39E133306372}"/>
          </ac:spMkLst>
        </pc:spChg>
        <pc:spChg chg="add del mod">
          <ac:chgData name="Tu Anh Nguyen" userId="d915f148a1d1ba90" providerId="LiveId" clId="{28245FB7-5686-4F15-8A54-99D91B681069}" dt="2024-11-18T20:37:49.722" v="665" actId="478"/>
          <ac:spMkLst>
            <pc:docMk/>
            <pc:sldMk cId="2073990511" sldId="257"/>
            <ac:spMk id="7" creationId="{6EC46007-73AB-10D4-F40C-EE275AE426E4}"/>
          </ac:spMkLst>
        </pc:spChg>
        <pc:spChg chg="add mod">
          <ac:chgData name="Tu Anh Nguyen" userId="d915f148a1d1ba90" providerId="LiveId" clId="{28245FB7-5686-4F15-8A54-99D91B681069}" dt="2024-11-18T20:38:01.835" v="667" actId="1076"/>
          <ac:spMkLst>
            <pc:docMk/>
            <pc:sldMk cId="2073990511" sldId="257"/>
            <ac:spMk id="8" creationId="{0DD9512D-3989-0711-68A0-91BD5407008D}"/>
          </ac:spMkLst>
        </pc:spChg>
        <pc:spChg chg="add mod">
          <ac:chgData name="Tu Anh Nguyen" userId="d915f148a1d1ba90" providerId="LiveId" clId="{28245FB7-5686-4F15-8A54-99D91B681069}" dt="2024-11-18T20:38:03.828" v="668" actId="1076"/>
          <ac:spMkLst>
            <pc:docMk/>
            <pc:sldMk cId="2073990511" sldId="257"/>
            <ac:spMk id="10" creationId="{DB04ECCE-9EBF-F7E4-C3A6-C1165932DDB6}"/>
          </ac:spMkLst>
        </pc:spChg>
        <pc:spChg chg="add mod">
          <ac:chgData name="Tu Anh Nguyen" userId="d915f148a1d1ba90" providerId="LiveId" clId="{28245FB7-5686-4F15-8A54-99D91B681069}" dt="2024-11-18T20:38:25.132" v="672" actId="13822"/>
          <ac:spMkLst>
            <pc:docMk/>
            <pc:sldMk cId="2073990511" sldId="257"/>
            <ac:spMk id="11" creationId="{8600A615-E7B7-7BA2-29FD-88F0407587FE}"/>
          </ac:spMkLst>
        </pc:spChg>
        <pc:spChg chg="add mod">
          <ac:chgData name="Tu Anh Nguyen" userId="d915f148a1d1ba90" providerId="LiveId" clId="{28245FB7-5686-4F15-8A54-99D91B681069}" dt="2024-11-18T20:38:32.971" v="674" actId="1076"/>
          <ac:spMkLst>
            <pc:docMk/>
            <pc:sldMk cId="2073990511" sldId="257"/>
            <ac:spMk id="12" creationId="{50814157-C5BC-CCAB-1940-D4BD9942525F}"/>
          </ac:spMkLst>
        </pc:spChg>
        <pc:spChg chg="add mod">
          <ac:chgData name="Tu Anh Nguyen" userId="d915f148a1d1ba90" providerId="LiveId" clId="{28245FB7-5686-4F15-8A54-99D91B681069}" dt="2024-11-18T20:39:32.667" v="681" actId="1076"/>
          <ac:spMkLst>
            <pc:docMk/>
            <pc:sldMk cId="2073990511" sldId="257"/>
            <ac:spMk id="13" creationId="{936D22F8-068B-0210-8766-078DD12DEA3A}"/>
          </ac:spMkLst>
        </pc:spChg>
        <pc:graphicFrameChg chg="add del modGraphic">
          <ac:chgData name="Tu Anh Nguyen" userId="d915f148a1d1ba90" providerId="LiveId" clId="{28245FB7-5686-4F15-8A54-99D91B681069}" dt="2024-11-18T20:36:32.208" v="657" actId="478"/>
          <ac:graphicFrameMkLst>
            <pc:docMk/>
            <pc:sldMk cId="2073990511" sldId="257"/>
            <ac:graphicFrameMk id="5" creationId="{3B7D9279-F828-5C6F-18BC-F2308F46EE15}"/>
          </ac:graphicFrameMkLst>
        </pc:graphicFrameChg>
        <pc:picChg chg="del">
          <ac:chgData name="Tu Anh Nguyen" userId="d915f148a1d1ba90" providerId="LiveId" clId="{28245FB7-5686-4F15-8A54-99D91B681069}" dt="2024-11-18T20:34:40.413" v="655" actId="478"/>
          <ac:picMkLst>
            <pc:docMk/>
            <pc:sldMk cId="2073990511" sldId="257"/>
            <ac:picMk id="9" creationId="{23C03E81-35F9-6A63-C486-94F7B9E774B0}"/>
          </ac:picMkLst>
        </pc:picChg>
      </pc:sldChg>
      <pc:sldChg chg="addSp modSp mod">
        <pc:chgData name="Tu Anh Nguyen" userId="d915f148a1d1ba90" providerId="LiveId" clId="{28245FB7-5686-4F15-8A54-99D91B681069}" dt="2024-11-18T19:51:45.520" v="147" actId="14100"/>
        <pc:sldMkLst>
          <pc:docMk/>
          <pc:sldMk cId="2880958724" sldId="258"/>
        </pc:sldMkLst>
        <pc:spChg chg="mod">
          <ac:chgData name="Tu Anh Nguyen" userId="d915f148a1d1ba90" providerId="LiveId" clId="{28245FB7-5686-4F15-8A54-99D91B681069}" dt="2024-11-18T19:51:33.593" v="145" actId="14100"/>
          <ac:spMkLst>
            <pc:docMk/>
            <pc:sldMk cId="2880958724" sldId="258"/>
            <ac:spMk id="3" creationId="{00199227-4781-BE53-0BB4-7655385C720D}"/>
          </ac:spMkLst>
        </pc:spChg>
        <pc:picChg chg="add mod ord modCrop">
          <ac:chgData name="Tu Anh Nguyen" userId="d915f148a1d1ba90" providerId="LiveId" clId="{28245FB7-5686-4F15-8A54-99D91B681069}" dt="2024-11-18T19:51:45.520" v="147" actId="14100"/>
          <ac:picMkLst>
            <pc:docMk/>
            <pc:sldMk cId="2880958724" sldId="258"/>
            <ac:picMk id="5" creationId="{16F93436-7754-5C52-DAD0-6F0110AA31DD}"/>
          </ac:picMkLst>
        </pc:picChg>
      </pc:sldChg>
      <pc:sldChg chg="addSp delSp modSp mod">
        <pc:chgData name="Tu Anh Nguyen" userId="d915f148a1d1ba90" providerId="LiveId" clId="{28245FB7-5686-4F15-8A54-99D91B681069}" dt="2024-11-18T21:06:50.050" v="811" actId="13822"/>
        <pc:sldMkLst>
          <pc:docMk/>
          <pc:sldMk cId="2361050671" sldId="259"/>
        </pc:sldMkLst>
        <pc:spChg chg="mod">
          <ac:chgData name="Tu Anh Nguyen" userId="d915f148a1d1ba90" providerId="LiveId" clId="{28245FB7-5686-4F15-8A54-99D91B681069}" dt="2024-11-18T19:40:16.946" v="112" actId="1076"/>
          <ac:spMkLst>
            <pc:docMk/>
            <pc:sldMk cId="2361050671" sldId="259"/>
            <ac:spMk id="2" creationId="{74981C64-E074-CA52-4B5F-4A8837B8BEFC}"/>
          </ac:spMkLst>
        </pc:spChg>
        <pc:spChg chg="del mod">
          <ac:chgData name="Tu Anh Nguyen" userId="d915f148a1d1ba90" providerId="LiveId" clId="{28245FB7-5686-4F15-8A54-99D91B681069}" dt="2024-11-18T20:46:03.002" v="769" actId="478"/>
          <ac:spMkLst>
            <pc:docMk/>
            <pc:sldMk cId="2361050671" sldId="259"/>
            <ac:spMk id="3" creationId="{638B6E3E-E9D4-6F92-BAC0-4FD07A7EA8CA}"/>
          </ac:spMkLst>
        </pc:spChg>
        <pc:spChg chg="add mod">
          <ac:chgData name="Tu Anh Nguyen" userId="d915f148a1d1ba90" providerId="LiveId" clId="{28245FB7-5686-4F15-8A54-99D91B681069}" dt="2024-11-18T20:46:21.012" v="776" actId="113"/>
          <ac:spMkLst>
            <pc:docMk/>
            <pc:sldMk cId="2361050671" sldId="259"/>
            <ac:spMk id="4" creationId="{F6BB2F4A-ED4F-C132-CFCD-F22C22D05E8C}"/>
          </ac:spMkLst>
        </pc:spChg>
        <pc:spChg chg="add mod">
          <ac:chgData name="Tu Anh Nguyen" userId="d915f148a1d1ba90" providerId="LiveId" clId="{28245FB7-5686-4F15-8A54-99D91B681069}" dt="2024-11-18T19:39:14.580" v="84" actId="1076"/>
          <ac:spMkLst>
            <pc:docMk/>
            <pc:sldMk cId="2361050671" sldId="259"/>
            <ac:spMk id="6" creationId="{BC7B0FBB-0769-C069-625B-07E6FEA54FB5}"/>
          </ac:spMkLst>
        </pc:spChg>
        <pc:spChg chg="add mod">
          <ac:chgData name="Tu Anh Nguyen" userId="d915f148a1d1ba90" providerId="LiveId" clId="{28245FB7-5686-4F15-8A54-99D91B681069}" dt="2024-11-18T20:44:45.947" v="759" actId="1076"/>
          <ac:spMkLst>
            <pc:docMk/>
            <pc:sldMk cId="2361050671" sldId="259"/>
            <ac:spMk id="7" creationId="{5B7B475C-AD97-5382-BC0C-EFF93054F307}"/>
          </ac:spMkLst>
        </pc:spChg>
        <pc:spChg chg="add mod">
          <ac:chgData name="Tu Anh Nguyen" userId="d915f148a1d1ba90" providerId="LiveId" clId="{28245FB7-5686-4F15-8A54-99D91B681069}" dt="2024-11-18T20:43:17.887" v="722" actId="20577"/>
          <ac:spMkLst>
            <pc:docMk/>
            <pc:sldMk cId="2361050671" sldId="259"/>
            <ac:spMk id="8" creationId="{6EE42074-DA01-5477-0B6A-495B94A9270E}"/>
          </ac:spMkLst>
        </pc:spChg>
        <pc:spChg chg="add mod">
          <ac:chgData name="Tu Anh Nguyen" userId="d915f148a1d1ba90" providerId="LiveId" clId="{28245FB7-5686-4F15-8A54-99D91B681069}" dt="2024-11-18T20:44:48.758" v="760" actId="14100"/>
          <ac:spMkLst>
            <pc:docMk/>
            <pc:sldMk cId="2361050671" sldId="259"/>
            <ac:spMk id="9" creationId="{344C2FFD-3F1F-6253-C616-8C32F5766C72}"/>
          </ac:spMkLst>
        </pc:spChg>
        <pc:spChg chg="add mod">
          <ac:chgData name="Tu Anh Nguyen" userId="d915f148a1d1ba90" providerId="LiveId" clId="{28245FB7-5686-4F15-8A54-99D91B681069}" dt="2024-11-18T19:39:14.580" v="84" actId="1076"/>
          <ac:spMkLst>
            <pc:docMk/>
            <pc:sldMk cId="2361050671" sldId="259"/>
            <ac:spMk id="10" creationId="{AD226EE6-6FF2-10B8-0F03-D8CF926B561D}"/>
          </ac:spMkLst>
        </pc:spChg>
        <pc:spChg chg="add mod">
          <ac:chgData name="Tu Anh Nguyen" userId="d915f148a1d1ba90" providerId="LiveId" clId="{28245FB7-5686-4F15-8A54-99D91B681069}" dt="2024-11-18T20:44:38.912" v="757" actId="1076"/>
          <ac:spMkLst>
            <pc:docMk/>
            <pc:sldMk cId="2361050671" sldId="259"/>
            <ac:spMk id="25" creationId="{7CA14141-EEED-1C56-0D9B-248811258C79}"/>
          </ac:spMkLst>
        </pc:spChg>
        <pc:spChg chg="add mod">
          <ac:chgData name="Tu Anh Nguyen" userId="d915f148a1d1ba90" providerId="LiveId" clId="{28245FB7-5686-4F15-8A54-99D91B681069}" dt="2024-11-18T20:46:14.105" v="775" actId="20577"/>
          <ac:spMkLst>
            <pc:docMk/>
            <pc:sldMk cId="2361050671" sldId="259"/>
            <ac:spMk id="26" creationId="{FFB8276C-5179-CA88-7283-9CC5E89626DA}"/>
          </ac:spMkLst>
        </pc:spChg>
        <pc:spChg chg="add mod">
          <ac:chgData name="Tu Anh Nguyen" userId="d915f148a1d1ba90" providerId="LiveId" clId="{28245FB7-5686-4F15-8A54-99D91B681069}" dt="2024-11-18T20:46:30.101" v="781" actId="20577"/>
          <ac:spMkLst>
            <pc:docMk/>
            <pc:sldMk cId="2361050671" sldId="259"/>
            <ac:spMk id="27" creationId="{E4C793A2-6EB2-F71D-1DAD-BE0D20B34112}"/>
          </ac:spMkLst>
        </pc:spChg>
        <pc:spChg chg="add mod">
          <ac:chgData name="Tu Anh Nguyen" userId="d915f148a1d1ba90" providerId="LiveId" clId="{28245FB7-5686-4F15-8A54-99D91B681069}" dt="2024-11-18T20:46:46.451" v="796" actId="20577"/>
          <ac:spMkLst>
            <pc:docMk/>
            <pc:sldMk cId="2361050671" sldId="259"/>
            <ac:spMk id="28" creationId="{3C7B10D9-D698-F1C7-B5AD-C7131702A9C6}"/>
          </ac:spMkLst>
        </pc:spChg>
        <pc:spChg chg="add mod">
          <ac:chgData name="Tu Anh Nguyen" userId="d915f148a1d1ba90" providerId="LiveId" clId="{28245FB7-5686-4F15-8A54-99D91B681069}" dt="2024-11-18T21:06:50.050" v="811" actId="13822"/>
          <ac:spMkLst>
            <pc:docMk/>
            <pc:sldMk cId="2361050671" sldId="259"/>
            <ac:spMk id="31" creationId="{0F45F30E-7AD2-ECC6-C3A6-695A9FE9B911}"/>
          </ac:spMkLst>
        </pc:spChg>
        <pc:picChg chg="del mod">
          <ac:chgData name="Tu Anh Nguyen" userId="d915f148a1d1ba90" providerId="LiveId" clId="{28245FB7-5686-4F15-8A54-99D91B681069}" dt="2024-11-18T19:37:03.347" v="70" actId="478"/>
          <ac:picMkLst>
            <pc:docMk/>
            <pc:sldMk cId="2361050671" sldId="259"/>
            <ac:picMk id="5" creationId="{8152CBF6-C026-B0C4-5390-64F7B596A2E2}"/>
          </ac:picMkLst>
        </pc:picChg>
        <pc:cxnChg chg="add mod">
          <ac:chgData name="Tu Anh Nguyen" userId="d915f148a1d1ba90" providerId="LiveId" clId="{28245FB7-5686-4F15-8A54-99D91B681069}" dt="2024-11-18T20:42:25.620" v="690" actId="1076"/>
          <ac:cxnSpMkLst>
            <pc:docMk/>
            <pc:sldMk cId="2361050671" sldId="259"/>
            <ac:cxnSpMk id="12" creationId="{8BCE94C1-04D6-D8FF-0DB2-9B4D0F7777E7}"/>
          </ac:cxnSpMkLst>
        </pc:cxnChg>
        <pc:cxnChg chg="add mod">
          <ac:chgData name="Tu Anh Nguyen" userId="d915f148a1d1ba90" providerId="LiveId" clId="{28245FB7-5686-4F15-8A54-99D91B681069}" dt="2024-11-18T19:39:14.580" v="84" actId="1076"/>
          <ac:cxnSpMkLst>
            <pc:docMk/>
            <pc:sldMk cId="2361050671" sldId="259"/>
            <ac:cxnSpMk id="14" creationId="{43441C65-9ACE-6639-4329-E9CBA2B849E3}"/>
          </ac:cxnSpMkLst>
        </pc:cxnChg>
        <pc:cxnChg chg="add mod">
          <ac:chgData name="Tu Anh Nguyen" userId="d915f148a1d1ba90" providerId="LiveId" clId="{28245FB7-5686-4F15-8A54-99D91B681069}" dt="2024-11-18T20:44:45.947" v="759" actId="1076"/>
          <ac:cxnSpMkLst>
            <pc:docMk/>
            <pc:sldMk cId="2361050671" sldId="259"/>
            <ac:cxnSpMk id="16" creationId="{9444B939-0D87-D19F-BBDC-175F28766658}"/>
          </ac:cxnSpMkLst>
        </pc:cxnChg>
        <pc:cxnChg chg="add mod">
          <ac:chgData name="Tu Anh Nguyen" userId="d915f148a1d1ba90" providerId="LiveId" clId="{28245FB7-5686-4F15-8A54-99D91B681069}" dt="2024-11-18T20:44:48.758" v="760" actId="14100"/>
          <ac:cxnSpMkLst>
            <pc:docMk/>
            <pc:sldMk cId="2361050671" sldId="259"/>
            <ac:cxnSpMk id="18" creationId="{4D41D1EC-0A41-80CB-AEB5-F5074B6A0CD8}"/>
          </ac:cxnSpMkLst>
        </pc:cxnChg>
        <pc:cxnChg chg="add mod">
          <ac:chgData name="Tu Anh Nguyen" userId="d915f148a1d1ba90" providerId="LiveId" clId="{28245FB7-5686-4F15-8A54-99D91B681069}" dt="2024-11-18T19:39:14.580" v="84" actId="1076"/>
          <ac:cxnSpMkLst>
            <pc:docMk/>
            <pc:sldMk cId="2361050671" sldId="259"/>
            <ac:cxnSpMk id="20" creationId="{DB84EF2E-B470-5D83-EA33-E00B1B6B9AAB}"/>
          </ac:cxnSpMkLst>
        </pc:cxnChg>
        <pc:cxnChg chg="add">
          <ac:chgData name="Tu Anh Nguyen" userId="d915f148a1d1ba90" providerId="LiveId" clId="{28245FB7-5686-4F15-8A54-99D91B681069}" dt="2024-11-18T20:45:15.507" v="764" actId="11529"/>
          <ac:cxnSpMkLst>
            <pc:docMk/>
            <pc:sldMk cId="2361050671" sldId="259"/>
            <ac:cxnSpMk id="40" creationId="{DB17F64F-DAB5-31E3-6D1D-1D7B85C0C81B}"/>
          </ac:cxnSpMkLst>
        </pc:cxnChg>
        <pc:cxnChg chg="add">
          <ac:chgData name="Tu Anh Nguyen" userId="d915f148a1d1ba90" providerId="LiveId" clId="{28245FB7-5686-4F15-8A54-99D91B681069}" dt="2024-11-18T20:45:26.887" v="765" actId="11529"/>
          <ac:cxnSpMkLst>
            <pc:docMk/>
            <pc:sldMk cId="2361050671" sldId="259"/>
            <ac:cxnSpMk id="42" creationId="{C109A3A3-1FCE-3282-06B1-28A03BEDD82E}"/>
          </ac:cxnSpMkLst>
        </pc:cxnChg>
        <pc:cxnChg chg="add">
          <ac:chgData name="Tu Anh Nguyen" userId="d915f148a1d1ba90" providerId="LiveId" clId="{28245FB7-5686-4F15-8A54-99D91B681069}" dt="2024-11-18T20:45:37.308" v="766" actId="11529"/>
          <ac:cxnSpMkLst>
            <pc:docMk/>
            <pc:sldMk cId="2361050671" sldId="259"/>
            <ac:cxnSpMk id="44" creationId="{B3AABD60-783A-6F61-7ADA-6CEF7BF314E4}"/>
          </ac:cxnSpMkLst>
        </pc:cxnChg>
        <pc:cxnChg chg="add">
          <ac:chgData name="Tu Anh Nguyen" userId="d915f148a1d1ba90" providerId="LiveId" clId="{28245FB7-5686-4F15-8A54-99D91B681069}" dt="2024-11-18T20:45:45.886" v="767" actId="11529"/>
          <ac:cxnSpMkLst>
            <pc:docMk/>
            <pc:sldMk cId="2361050671" sldId="259"/>
            <ac:cxnSpMk id="46" creationId="{9B5753D9-0332-FE40-B7EE-B704F3D8D9EB}"/>
          </ac:cxnSpMkLst>
        </pc:cxnChg>
        <pc:cxnChg chg="add mod">
          <ac:chgData name="Tu Anh Nguyen" userId="d915f148a1d1ba90" providerId="LiveId" clId="{28245FB7-5686-4F15-8A54-99D91B681069}" dt="2024-11-18T21:06:29.067" v="810" actId="14100"/>
          <ac:cxnSpMkLst>
            <pc:docMk/>
            <pc:sldMk cId="2361050671" sldId="259"/>
            <ac:cxnSpMk id="48" creationId="{BF752004-9AE2-25A0-C949-AD2ACDE4726B}"/>
          </ac:cxnSpMkLst>
        </pc:cxnChg>
      </pc:sldChg>
      <pc:sldChg chg="addSp modSp mod">
        <pc:chgData name="Tu Anh Nguyen" userId="d915f148a1d1ba90" providerId="LiveId" clId="{28245FB7-5686-4F15-8A54-99D91B681069}" dt="2024-11-18T20:08:58.653" v="543" actId="20577"/>
        <pc:sldMkLst>
          <pc:docMk/>
          <pc:sldMk cId="15105088" sldId="260"/>
        </pc:sldMkLst>
        <pc:spChg chg="mod">
          <ac:chgData name="Tu Anh Nguyen" userId="d915f148a1d1ba90" providerId="LiveId" clId="{28245FB7-5686-4F15-8A54-99D91B681069}" dt="2024-11-18T20:08:58.653" v="543" actId="20577"/>
          <ac:spMkLst>
            <pc:docMk/>
            <pc:sldMk cId="15105088" sldId="260"/>
            <ac:spMk id="3" creationId="{3E356C1C-08D9-B475-F67B-4578AC27EBA5}"/>
          </ac:spMkLst>
        </pc:spChg>
        <pc:spChg chg="add mod">
          <ac:chgData name="Tu Anh Nguyen" userId="d915f148a1d1ba90" providerId="LiveId" clId="{28245FB7-5686-4F15-8A54-99D91B681069}" dt="2024-11-18T20:02:18.173" v="355" actId="1076"/>
          <ac:spMkLst>
            <pc:docMk/>
            <pc:sldMk cId="15105088" sldId="260"/>
            <ac:spMk id="4" creationId="{C8984DD1-353B-EE85-097F-C933EE3112A1}"/>
          </ac:spMkLst>
        </pc:spChg>
        <pc:spChg chg="add mod">
          <ac:chgData name="Tu Anh Nguyen" userId="d915f148a1d1ba90" providerId="LiveId" clId="{28245FB7-5686-4F15-8A54-99D91B681069}" dt="2024-11-18T20:02:12.661" v="354" actId="1076"/>
          <ac:spMkLst>
            <pc:docMk/>
            <pc:sldMk cId="15105088" sldId="260"/>
            <ac:spMk id="5" creationId="{BF051FC4-5201-1719-5CAC-6169248CD42B}"/>
          </ac:spMkLst>
        </pc:spChg>
      </pc:sldChg>
      <pc:sldChg chg="addSp delSp modSp mod">
        <pc:chgData name="Tu Anh Nguyen" userId="d915f148a1d1ba90" providerId="LiveId" clId="{28245FB7-5686-4F15-8A54-99D91B681069}" dt="2024-11-21T19:01:18.463" v="852" actId="1076"/>
        <pc:sldMkLst>
          <pc:docMk/>
          <pc:sldMk cId="965610205" sldId="262"/>
        </pc:sldMkLst>
        <pc:spChg chg="mod">
          <ac:chgData name="Tu Anh Nguyen" userId="d915f148a1d1ba90" providerId="LiveId" clId="{28245FB7-5686-4F15-8A54-99D91B681069}" dt="2024-11-21T19:01:13.510" v="849" actId="20577"/>
          <ac:spMkLst>
            <pc:docMk/>
            <pc:sldMk cId="965610205" sldId="262"/>
            <ac:spMk id="2" creationId="{D4F02CDB-2A82-1BD6-7529-F8399176C2EC}"/>
          </ac:spMkLst>
        </pc:spChg>
        <pc:spChg chg="del">
          <ac:chgData name="Tu Anh Nguyen" userId="d915f148a1d1ba90" providerId="LiveId" clId="{28245FB7-5686-4F15-8A54-99D91B681069}" dt="2024-11-21T19:01:14.284" v="850" actId="22"/>
          <ac:spMkLst>
            <pc:docMk/>
            <pc:sldMk cId="965610205" sldId="262"/>
            <ac:spMk id="3" creationId="{21713A3F-B3B8-5E2D-5C4E-482687162386}"/>
          </ac:spMkLst>
        </pc:spChg>
        <pc:picChg chg="add mod ord">
          <ac:chgData name="Tu Anh Nguyen" userId="d915f148a1d1ba90" providerId="LiveId" clId="{28245FB7-5686-4F15-8A54-99D91B681069}" dt="2024-11-21T19:01:18.463" v="852" actId="1076"/>
          <ac:picMkLst>
            <pc:docMk/>
            <pc:sldMk cId="965610205" sldId="262"/>
            <ac:picMk id="5" creationId="{D0E88D8D-6FF0-45BC-BE1B-4B9B12C510A7}"/>
          </ac:picMkLst>
        </pc:picChg>
      </pc:sldChg>
      <pc:sldChg chg="addSp delSp modSp new mod">
        <pc:chgData name="Tu Anh Nguyen" userId="d915f148a1d1ba90" providerId="LiveId" clId="{28245FB7-5686-4F15-8A54-99D91B681069}" dt="2024-11-18T20:33:08.468" v="654" actId="20577"/>
        <pc:sldMkLst>
          <pc:docMk/>
          <pc:sldMk cId="1171242873" sldId="263"/>
        </pc:sldMkLst>
        <pc:spChg chg="mod">
          <ac:chgData name="Tu Anh Nguyen" userId="d915f148a1d1ba90" providerId="LiveId" clId="{28245FB7-5686-4F15-8A54-99D91B681069}" dt="2024-11-18T20:12:43.843" v="610" actId="113"/>
          <ac:spMkLst>
            <pc:docMk/>
            <pc:sldMk cId="1171242873" sldId="263"/>
            <ac:spMk id="2" creationId="{CD8AD4CD-06AC-01B4-E05E-FD39873CBFF7}"/>
          </ac:spMkLst>
        </pc:spChg>
        <pc:spChg chg="del">
          <ac:chgData name="Tu Anh Nguyen" userId="d915f148a1d1ba90" providerId="LiveId" clId="{28245FB7-5686-4F15-8A54-99D91B681069}" dt="2024-11-18T20:30:35.331" v="617" actId="478"/>
          <ac:spMkLst>
            <pc:docMk/>
            <pc:sldMk cId="1171242873" sldId="263"/>
            <ac:spMk id="3" creationId="{ACF4A081-4F2F-7B7B-DB73-0BBDFBDFBDA2}"/>
          </ac:spMkLst>
        </pc:spChg>
        <pc:spChg chg="add mod">
          <ac:chgData name="Tu Anh Nguyen" userId="d915f148a1d1ba90" providerId="LiveId" clId="{28245FB7-5686-4F15-8A54-99D91B681069}" dt="2024-11-18T20:30:25.827" v="616" actId="1076"/>
          <ac:spMkLst>
            <pc:docMk/>
            <pc:sldMk cId="1171242873" sldId="263"/>
            <ac:spMk id="4" creationId="{1AB0BA70-11BA-BBF7-82A2-161C56A53D0F}"/>
          </ac:spMkLst>
        </pc:spChg>
        <pc:spChg chg="add mod">
          <ac:chgData name="Tu Anh Nguyen" userId="d915f148a1d1ba90" providerId="LiveId" clId="{28245FB7-5686-4F15-8A54-99D91B681069}" dt="2024-11-18T20:32:48.523" v="646" actId="1076"/>
          <ac:spMkLst>
            <pc:docMk/>
            <pc:sldMk cId="1171242873" sldId="263"/>
            <ac:spMk id="5" creationId="{801B1758-68A2-7910-F6AD-35FCE4A7A34D}"/>
          </ac:spMkLst>
        </pc:spChg>
        <pc:spChg chg="add mod">
          <ac:chgData name="Tu Anh Nguyen" userId="d915f148a1d1ba90" providerId="LiveId" clId="{28245FB7-5686-4F15-8A54-99D91B681069}" dt="2024-11-18T20:31:41.955" v="623" actId="14100"/>
          <ac:spMkLst>
            <pc:docMk/>
            <pc:sldMk cId="1171242873" sldId="263"/>
            <ac:spMk id="6" creationId="{A9743A09-C327-5091-422B-6457B6639590}"/>
          </ac:spMkLst>
        </pc:spChg>
        <pc:spChg chg="add mod">
          <ac:chgData name="Tu Anh Nguyen" userId="d915f148a1d1ba90" providerId="LiveId" clId="{28245FB7-5686-4F15-8A54-99D91B681069}" dt="2024-11-18T20:31:16.926" v="621" actId="207"/>
          <ac:spMkLst>
            <pc:docMk/>
            <pc:sldMk cId="1171242873" sldId="263"/>
            <ac:spMk id="7" creationId="{9E302A87-46E0-72E7-3FE6-49AAE8BE6276}"/>
          </ac:spMkLst>
        </pc:spChg>
        <pc:spChg chg="add">
          <ac:chgData name="Tu Anh Nguyen" userId="d915f148a1d1ba90" providerId="LiveId" clId="{28245FB7-5686-4F15-8A54-99D91B681069}" dt="2024-11-18T20:31:30.725" v="622" actId="11529"/>
          <ac:spMkLst>
            <pc:docMk/>
            <pc:sldMk cId="1171242873" sldId="263"/>
            <ac:spMk id="8" creationId="{729CC378-E181-446B-FD15-80B39B686871}"/>
          </ac:spMkLst>
        </pc:spChg>
        <pc:spChg chg="add mod">
          <ac:chgData name="Tu Anh Nguyen" userId="d915f148a1d1ba90" providerId="LiveId" clId="{28245FB7-5686-4F15-8A54-99D91B681069}" dt="2024-11-18T20:31:59.359" v="626" actId="20577"/>
          <ac:spMkLst>
            <pc:docMk/>
            <pc:sldMk cId="1171242873" sldId="263"/>
            <ac:spMk id="9" creationId="{FE596A45-DC66-A190-01C0-6EB53EE6A6FC}"/>
          </ac:spMkLst>
        </pc:spChg>
        <pc:spChg chg="add mod">
          <ac:chgData name="Tu Anh Nguyen" userId="d915f148a1d1ba90" providerId="LiveId" clId="{28245FB7-5686-4F15-8A54-99D91B681069}" dt="2024-11-18T20:32:23.701" v="642" actId="20577"/>
          <ac:spMkLst>
            <pc:docMk/>
            <pc:sldMk cId="1171242873" sldId="263"/>
            <ac:spMk id="10" creationId="{DD8D0E55-1D61-C14E-5073-F1840ED6EC7C}"/>
          </ac:spMkLst>
        </pc:spChg>
        <pc:spChg chg="add mod">
          <ac:chgData name="Tu Anh Nguyen" userId="d915f148a1d1ba90" providerId="LiveId" clId="{28245FB7-5686-4F15-8A54-99D91B681069}" dt="2024-11-18T20:32:36.639" v="645" actId="20577"/>
          <ac:spMkLst>
            <pc:docMk/>
            <pc:sldMk cId="1171242873" sldId="263"/>
            <ac:spMk id="11" creationId="{F70700A4-CC59-FEF0-8AC9-7F0B4628135F}"/>
          </ac:spMkLst>
        </pc:spChg>
        <pc:spChg chg="add mod">
          <ac:chgData name="Tu Anh Nguyen" userId="d915f148a1d1ba90" providerId="LiveId" clId="{28245FB7-5686-4F15-8A54-99D91B681069}" dt="2024-11-18T20:32:55.581" v="648" actId="1076"/>
          <ac:spMkLst>
            <pc:docMk/>
            <pc:sldMk cId="1171242873" sldId="263"/>
            <ac:spMk id="12" creationId="{9924FDAC-A446-F723-98A0-FE0C6B332CDC}"/>
          </ac:spMkLst>
        </pc:spChg>
        <pc:spChg chg="add mod">
          <ac:chgData name="Tu Anh Nguyen" userId="d915f148a1d1ba90" providerId="LiveId" clId="{28245FB7-5686-4F15-8A54-99D91B681069}" dt="2024-11-18T20:32:55.581" v="648" actId="1076"/>
          <ac:spMkLst>
            <pc:docMk/>
            <pc:sldMk cId="1171242873" sldId="263"/>
            <ac:spMk id="13" creationId="{5ECDDD07-860C-2F15-386B-30F99725BDDC}"/>
          </ac:spMkLst>
        </pc:spChg>
        <pc:spChg chg="add mod">
          <ac:chgData name="Tu Anh Nguyen" userId="d915f148a1d1ba90" providerId="LiveId" clId="{28245FB7-5686-4F15-8A54-99D91B681069}" dt="2024-11-18T20:32:55.581" v="648" actId="1076"/>
          <ac:spMkLst>
            <pc:docMk/>
            <pc:sldMk cId="1171242873" sldId="263"/>
            <ac:spMk id="14" creationId="{88CA80EF-1CE7-FCF4-576B-F62343425177}"/>
          </ac:spMkLst>
        </pc:spChg>
        <pc:spChg chg="add mod">
          <ac:chgData name="Tu Anh Nguyen" userId="d915f148a1d1ba90" providerId="LiveId" clId="{28245FB7-5686-4F15-8A54-99D91B681069}" dt="2024-11-18T20:32:55.581" v="648" actId="1076"/>
          <ac:spMkLst>
            <pc:docMk/>
            <pc:sldMk cId="1171242873" sldId="263"/>
            <ac:spMk id="15" creationId="{A0143A33-351C-4E07-7C8C-6C55546AB83D}"/>
          </ac:spMkLst>
        </pc:spChg>
        <pc:spChg chg="add mod">
          <ac:chgData name="Tu Anh Nguyen" userId="d915f148a1d1ba90" providerId="LiveId" clId="{28245FB7-5686-4F15-8A54-99D91B681069}" dt="2024-11-18T20:33:08.468" v="654" actId="20577"/>
          <ac:spMkLst>
            <pc:docMk/>
            <pc:sldMk cId="1171242873" sldId="263"/>
            <ac:spMk id="16" creationId="{285DA22C-E8D8-788D-38A1-2C14E3ACFB7D}"/>
          </ac:spMkLst>
        </pc:spChg>
        <pc:spChg chg="add mod">
          <ac:chgData name="Tu Anh Nguyen" userId="d915f148a1d1ba90" providerId="LiveId" clId="{28245FB7-5686-4F15-8A54-99D91B681069}" dt="2024-11-18T20:32:55.581" v="648" actId="1076"/>
          <ac:spMkLst>
            <pc:docMk/>
            <pc:sldMk cId="1171242873" sldId="263"/>
            <ac:spMk id="17" creationId="{9210FDA3-EC01-9604-4EBC-E39AA6EAB3B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52206-E738-4691-A0B2-55FBDF713FD1}"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4FE8F-861C-48E9-BBDC-BC4DD40FBDE8}" type="slidenum">
              <a:rPr lang="en-US" smtClean="0"/>
              <a:t>‹#›</a:t>
            </a:fld>
            <a:endParaRPr lang="en-US"/>
          </a:p>
        </p:txBody>
      </p:sp>
    </p:spTree>
    <p:extLst>
      <p:ext uri="{BB962C8B-B14F-4D97-AF65-F5344CB8AC3E}">
        <p14:creationId xmlns:p14="http://schemas.microsoft.com/office/powerpoint/2010/main" val="409181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a:t>
            </a:fld>
            <a:endParaRPr lang="en-US"/>
          </a:p>
        </p:txBody>
      </p:sp>
    </p:spTree>
    <p:extLst>
      <p:ext uri="{BB962C8B-B14F-4D97-AF65-F5344CB8AC3E}">
        <p14:creationId xmlns:p14="http://schemas.microsoft.com/office/powerpoint/2010/main" val="1795673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Steganography is the method of hiding secret data inside any form of digital media. The main idea behind steganography is to hide the existence of data in any medium like audio, video, image, etc. When we talk about image steganography, the idea is quite simple. Images are made up of pixels which usually refer to the color of that particular pixel. In a grayscale (black and white) image, these pixel values range from 0-255, 0 being black and 255 being white.</a:t>
            </a:r>
          </a:p>
          <a:p>
            <a:r>
              <a:rPr lang="en-US" dirty="0"/>
              <a:t>The idea behind LSB embedding is that if we change the last bit value of a pixel, there won’t be much visible change in the color. For example, 0 is black. Changing the value to 1 won’t make much of a difference since it is still black, just a lighter shade.</a:t>
            </a:r>
          </a:p>
        </p:txBody>
      </p:sp>
      <p:sp>
        <p:nvSpPr>
          <p:cNvPr id="4" name="Slide Number Placeholder 3"/>
          <p:cNvSpPr>
            <a:spLocks noGrp="1"/>
          </p:cNvSpPr>
          <p:nvPr>
            <p:ph type="sldNum" sz="quarter" idx="5"/>
          </p:nvPr>
        </p:nvSpPr>
        <p:spPr/>
        <p:txBody>
          <a:bodyPr/>
          <a:lstStyle/>
          <a:p>
            <a:fld id="{52C4FE8F-861C-48E9-BBDC-BC4DD40FBDE8}" type="slidenum">
              <a:rPr lang="en-US" smtClean="0"/>
              <a:t>16</a:t>
            </a:fld>
            <a:endParaRPr lang="en-US"/>
          </a:p>
        </p:txBody>
      </p:sp>
    </p:spTree>
    <p:extLst>
      <p:ext uri="{BB962C8B-B14F-4D97-AF65-F5344CB8AC3E}">
        <p14:creationId xmlns:p14="http://schemas.microsoft.com/office/powerpoint/2010/main" val="3947290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a:t>
            </a:r>
          </a:p>
          <a:p>
            <a:r>
              <a:rPr lang="en-US" dirty="0"/>
              <a:t>•	This method is very fast and easy to implement in comparison to other methods of image Steganography.</a:t>
            </a:r>
          </a:p>
          <a:p>
            <a:r>
              <a:rPr lang="en-US" dirty="0"/>
              <a:t>•	The output image has very slight difference to the input image.</a:t>
            </a:r>
          </a:p>
          <a:p>
            <a:r>
              <a:rPr lang="en-US" dirty="0"/>
              <a:t>•	Instead of embedding the message in only the LSB, we can embed the message in last two LSBs, thus embedding even large messages.</a:t>
            </a:r>
          </a:p>
          <a:p>
            <a:r>
              <a:rPr lang="en-US" dirty="0"/>
              <a:t>•	This method forms the basics of many other complex algorithms</a:t>
            </a:r>
          </a:p>
          <a:p>
            <a:r>
              <a:rPr lang="en-US" dirty="0"/>
              <a:t>•	Instead of embedding the message in only the LSB, we can embed the message in last two LSBs, thus embedding even large messages.</a:t>
            </a:r>
          </a:p>
          <a:p>
            <a:r>
              <a:rPr lang="en-US" dirty="0"/>
              <a:t>Disadvantages of this method:</a:t>
            </a:r>
          </a:p>
          <a:p>
            <a:r>
              <a:rPr lang="en-US" dirty="0"/>
              <a:t>•	This type of encoding the data is weak since it can be easily decoded by taking the LSBs of the image and getting the message in binary format.</a:t>
            </a:r>
          </a:p>
          <a:p>
            <a:r>
              <a:rPr lang="en-US" dirty="0"/>
              <a:t>•	This is method is too old because it was used long ago when other encoding methods were not yet developed.</a:t>
            </a:r>
          </a:p>
          <a:p>
            <a:r>
              <a:rPr lang="en-US" dirty="0"/>
              <a:t>•	When embedding the message in more than one LSB, the image quality may reduce depending on how many pixels are changed.</a:t>
            </a:r>
          </a:p>
        </p:txBody>
      </p:sp>
      <p:sp>
        <p:nvSpPr>
          <p:cNvPr id="4" name="Slide Number Placeholder 3"/>
          <p:cNvSpPr>
            <a:spLocks noGrp="1"/>
          </p:cNvSpPr>
          <p:nvPr>
            <p:ph type="sldNum" sz="quarter" idx="5"/>
          </p:nvPr>
        </p:nvSpPr>
        <p:spPr/>
        <p:txBody>
          <a:bodyPr/>
          <a:lstStyle/>
          <a:p>
            <a:fld id="{52C4FE8F-861C-48E9-BBDC-BC4DD40FBDE8}" type="slidenum">
              <a:rPr lang="en-US" smtClean="0"/>
              <a:t>17</a:t>
            </a:fld>
            <a:endParaRPr lang="en-US"/>
          </a:p>
        </p:txBody>
      </p:sp>
    </p:spTree>
    <p:extLst>
      <p:ext uri="{BB962C8B-B14F-4D97-AF65-F5344CB8AC3E}">
        <p14:creationId xmlns:p14="http://schemas.microsoft.com/office/powerpoint/2010/main" val="2843164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the phase-only image retains many of the features of the original. By contrast, the magnitude-only image, i.e., the inverse Fourier transform of |F(</a:t>
            </a:r>
            <a:r>
              <a:rPr lang="en-US" dirty="0" err="1"/>
              <a:t>u,v</a:t>
            </a:r>
            <a:r>
              <a:rPr lang="en-US" dirty="0"/>
              <a:t>)|, shown in figure 1-(c), bears no resemblance to the original image.</a:t>
            </a:r>
          </a:p>
          <a:p>
            <a:r>
              <a:rPr lang="en-US" dirty="0"/>
              <a:t>The discussion in the previous section suggests that, as long as the Fourier phase of an image is maintained intact, the overall appearance of an image remains specious if the Fourier magnitude of the image is slightly modified.</a:t>
            </a:r>
          </a:p>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18</a:t>
            </a:fld>
            <a:endParaRPr lang="en-US"/>
          </a:p>
        </p:txBody>
      </p:sp>
    </p:spTree>
    <p:extLst>
      <p:ext uri="{BB962C8B-B14F-4D97-AF65-F5344CB8AC3E}">
        <p14:creationId xmlns:p14="http://schemas.microsoft.com/office/powerpoint/2010/main" val="1153903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a:t>
            </a:r>
            <a:r>
              <a:rPr lang="en-US" sz="1800" b="0" i="0" dirty="0">
                <a:solidFill>
                  <a:srgbClr val="000000"/>
                </a:solidFill>
                <a:effectLst/>
                <a:latin typeface="Times-Roman"/>
              </a:rPr>
              <a:t>separate the color carrier image using the CIE </a:t>
            </a:r>
            <a:r>
              <a:rPr lang="en-US" sz="1800" b="0" i="1" dirty="0">
                <a:solidFill>
                  <a:srgbClr val="000000"/>
                </a:solidFill>
                <a:effectLst/>
                <a:latin typeface="Times-Italic"/>
              </a:rPr>
              <a:t>L*a*b* </a:t>
            </a:r>
            <a:r>
              <a:rPr lang="en-US" sz="1800" b="0" i="0" dirty="0">
                <a:solidFill>
                  <a:srgbClr val="000000"/>
                </a:solidFill>
                <a:effectLst/>
                <a:latin typeface="Times-Roman"/>
              </a:rPr>
              <a:t>color space [24], [11]</a:t>
            </a:r>
            <a:r>
              <a:rPr lang="en-US" sz="1800" b="0" i="0" dirty="0">
                <a:solidFill>
                  <a:srgbClr val="000000"/>
                </a:solidFill>
                <a:effectLst/>
                <a:latin typeface="Helvetica" panose="020B0604020202020204" pitchFamily="34" charset="0"/>
              </a:rPr>
              <a:t>. </a:t>
            </a:r>
            <a:r>
              <a:rPr lang="en-US" sz="1800" b="0" i="1" dirty="0">
                <a:solidFill>
                  <a:srgbClr val="000000"/>
                </a:solidFill>
                <a:effectLst/>
                <a:latin typeface="Times-Italic"/>
              </a:rPr>
              <a:t>L*a*b* </a:t>
            </a:r>
            <a:r>
              <a:rPr lang="en-US" sz="1800" b="0" i="0" dirty="0">
                <a:solidFill>
                  <a:srgbClr val="000000"/>
                </a:solidFill>
                <a:effectLst/>
                <a:latin typeface="Times-Roman"/>
              </a:rPr>
              <a:t>space is a nonlinear transformation of </a:t>
            </a:r>
            <a:r>
              <a:rPr lang="en-US" sz="1800" b="0" i="1" dirty="0">
                <a:solidFill>
                  <a:srgbClr val="000000"/>
                </a:solidFill>
                <a:effectLst/>
                <a:latin typeface="Times-Italic"/>
              </a:rPr>
              <a:t>RGB </a:t>
            </a:r>
            <a:r>
              <a:rPr lang="en-US" sz="1800" b="0" i="0" dirty="0">
                <a:solidFill>
                  <a:srgbClr val="000000"/>
                </a:solidFill>
                <a:effectLst/>
                <a:latin typeface="Times-Roman"/>
              </a:rPr>
              <a:t>space</a:t>
            </a:r>
            <a:r>
              <a:rPr lang="en-US" dirty="0"/>
              <a:t>  These luminance/chrominance properties discussed above prompt us to embed two hidden messages inside the Fourier magnitude of the chrominance channels (one hidden message in the chrominance-a channel and a second hidden message in the</a:t>
            </a:r>
          </a:p>
          <a:p>
            <a:r>
              <a:rPr lang="en-US" dirty="0"/>
              <a:t>chrominance-b channel) while preserving the luminance channel unaltered for optimal visual quality. </a:t>
            </a:r>
          </a:p>
          <a:p>
            <a:r>
              <a:rPr lang="en-US" dirty="0"/>
              <a:t>2</a:t>
            </a:r>
            <a:r>
              <a:rPr lang="en-US" baseline="30000" dirty="0"/>
              <a:t>nd</a:t>
            </a:r>
            <a:r>
              <a:rPr lang="en-US" dirty="0"/>
              <a:t>  embed a hidden message image into the Fourier magnitude of the chrominance channels of the carrier image is to replace the high-frequency areas in the Fourier magnitude spectrum with the values of the hidden message’s image. </a:t>
            </a:r>
          </a:p>
          <a:p>
            <a:r>
              <a:rPr lang="en-US" dirty="0"/>
              <a:t>3</a:t>
            </a:r>
            <a:r>
              <a:rPr lang="en-US" baseline="30000" dirty="0"/>
              <a:t>rd</a:t>
            </a:r>
            <a:r>
              <a:rPr lang="en-US" dirty="0"/>
              <a:t> IFFT 2D the modified magnitude and phase to the RGB image</a:t>
            </a:r>
          </a:p>
        </p:txBody>
      </p:sp>
      <p:sp>
        <p:nvSpPr>
          <p:cNvPr id="4" name="Slide Number Placeholder 3"/>
          <p:cNvSpPr>
            <a:spLocks noGrp="1"/>
          </p:cNvSpPr>
          <p:nvPr>
            <p:ph type="sldNum" sz="quarter" idx="5"/>
          </p:nvPr>
        </p:nvSpPr>
        <p:spPr/>
        <p:txBody>
          <a:bodyPr/>
          <a:lstStyle/>
          <a:p>
            <a:fld id="{52C4FE8F-861C-48E9-BBDC-BC4DD40FBDE8}" type="slidenum">
              <a:rPr lang="en-US" smtClean="0"/>
              <a:t>19</a:t>
            </a:fld>
            <a:endParaRPr lang="en-US"/>
          </a:p>
        </p:txBody>
      </p:sp>
    </p:spTree>
    <p:extLst>
      <p:ext uri="{BB962C8B-B14F-4D97-AF65-F5344CB8AC3E}">
        <p14:creationId xmlns:p14="http://schemas.microsoft.com/office/powerpoint/2010/main" val="1380981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advantages to the separation of color from brightness information in image processing. Perceptual experimental evidence has established </a:t>
            </a:r>
            <a:r>
              <a:rPr lang="en-US" dirty="0">
                <a:solidFill>
                  <a:srgbClr val="FF0000"/>
                </a:solidFill>
              </a:rPr>
              <a:t>that the human</a:t>
            </a:r>
          </a:p>
          <a:p>
            <a:r>
              <a:rPr lang="en-US" dirty="0">
                <a:solidFill>
                  <a:srgbClr val="FF0000"/>
                </a:solidFill>
              </a:rPr>
              <a:t>visual system has a much higher sensitivity to changes in brightness than to color.</a:t>
            </a:r>
          </a:p>
          <a:p>
            <a:r>
              <a:rPr lang="en-US" dirty="0"/>
              <a:t>Moreover, there seems to be general agreement that spatial resolution is markedly lower in chromatic (chrominance) channels than in the achromatic (luminance) one, hence high frequency information, i.e. fine details and edges, come mainly from the luminance channel [27], [5]. </a:t>
            </a:r>
          </a:p>
          <a:p>
            <a:r>
              <a:rPr lang="en-US" dirty="0"/>
              <a:t>Thus, in developing our data hiding framework we avoid altering the luminance information in the carrier image altogether. This is a stark shift from mainstream data hiding techniques used today.</a:t>
            </a:r>
          </a:p>
        </p:txBody>
      </p:sp>
      <p:sp>
        <p:nvSpPr>
          <p:cNvPr id="4" name="Slide Number Placeholder 3"/>
          <p:cNvSpPr>
            <a:spLocks noGrp="1"/>
          </p:cNvSpPr>
          <p:nvPr>
            <p:ph type="sldNum" sz="quarter" idx="5"/>
          </p:nvPr>
        </p:nvSpPr>
        <p:spPr/>
        <p:txBody>
          <a:bodyPr/>
          <a:lstStyle/>
          <a:p>
            <a:fld id="{52C4FE8F-861C-48E9-BBDC-BC4DD40FBDE8}" type="slidenum">
              <a:rPr lang="en-US" smtClean="0"/>
              <a:t>20</a:t>
            </a:fld>
            <a:endParaRPr lang="en-US"/>
          </a:p>
        </p:txBody>
      </p:sp>
    </p:spTree>
    <p:extLst>
      <p:ext uri="{BB962C8B-B14F-4D97-AF65-F5344CB8AC3E}">
        <p14:creationId xmlns:p14="http://schemas.microsoft.com/office/powerpoint/2010/main" val="328499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21</a:t>
            </a:fld>
            <a:endParaRPr lang="en-US"/>
          </a:p>
        </p:txBody>
      </p:sp>
    </p:spTree>
    <p:extLst>
      <p:ext uri="{BB962C8B-B14F-4D97-AF65-F5344CB8AC3E}">
        <p14:creationId xmlns:p14="http://schemas.microsoft.com/office/powerpoint/2010/main" val="2693178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23</a:t>
            </a:fld>
            <a:endParaRPr lang="en-US"/>
          </a:p>
        </p:txBody>
      </p:sp>
    </p:spTree>
    <p:extLst>
      <p:ext uri="{BB962C8B-B14F-4D97-AF65-F5344CB8AC3E}">
        <p14:creationId xmlns:p14="http://schemas.microsoft.com/office/powerpoint/2010/main" val="2210424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31</a:t>
            </a:fld>
            <a:endParaRPr lang="en-US"/>
          </a:p>
        </p:txBody>
      </p:sp>
    </p:spTree>
    <p:extLst>
      <p:ext uri="{BB962C8B-B14F-4D97-AF65-F5344CB8AC3E}">
        <p14:creationId xmlns:p14="http://schemas.microsoft.com/office/powerpoint/2010/main" val="2956434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33</a:t>
            </a:fld>
            <a:endParaRPr lang="en-US"/>
          </a:p>
        </p:txBody>
      </p:sp>
    </p:spTree>
    <p:extLst>
      <p:ext uri="{BB962C8B-B14F-4D97-AF65-F5344CB8AC3E}">
        <p14:creationId xmlns:p14="http://schemas.microsoft.com/office/powerpoint/2010/main" val="239584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45</a:t>
            </a:fld>
            <a:endParaRPr lang="en-US"/>
          </a:p>
        </p:txBody>
      </p:sp>
    </p:spTree>
    <p:extLst>
      <p:ext uri="{BB962C8B-B14F-4D97-AF65-F5344CB8AC3E}">
        <p14:creationId xmlns:p14="http://schemas.microsoft.com/office/powerpoint/2010/main" val="945080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Fourier transform is an interesting function. And it is the answer for the question how can we unmix a complicated signal we record from the real life. Why? Take an example the microphone can measure the air pressure and then give us a signal like this:</a:t>
            </a:r>
          </a:p>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6</a:t>
            </a:fld>
            <a:endParaRPr lang="en-US"/>
          </a:p>
        </p:txBody>
      </p:sp>
    </p:spTree>
    <p:extLst>
      <p:ext uri="{BB962C8B-B14F-4D97-AF65-F5344CB8AC3E}">
        <p14:creationId xmlns:p14="http://schemas.microsoft.com/office/powerpoint/2010/main" val="1928149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46</a:t>
            </a:fld>
            <a:endParaRPr lang="en-US"/>
          </a:p>
        </p:txBody>
      </p:sp>
    </p:spTree>
    <p:extLst>
      <p:ext uri="{BB962C8B-B14F-4D97-AF65-F5344CB8AC3E}">
        <p14:creationId xmlns:p14="http://schemas.microsoft.com/office/powerpoint/2010/main" val="565600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proof part is on the board.</a:t>
            </a:r>
          </a:p>
        </p:txBody>
      </p:sp>
      <p:sp>
        <p:nvSpPr>
          <p:cNvPr id="4" name="Slide Number Placeholder 3"/>
          <p:cNvSpPr>
            <a:spLocks noGrp="1"/>
          </p:cNvSpPr>
          <p:nvPr>
            <p:ph type="sldNum" sz="quarter" idx="5"/>
          </p:nvPr>
        </p:nvSpPr>
        <p:spPr/>
        <p:txBody>
          <a:bodyPr/>
          <a:lstStyle/>
          <a:p>
            <a:fld id="{52C4FE8F-861C-48E9-BBDC-BC4DD40FBDE8}" type="slidenum">
              <a:rPr lang="en-US" smtClean="0"/>
              <a:t>48</a:t>
            </a:fld>
            <a:endParaRPr lang="en-US"/>
          </a:p>
        </p:txBody>
      </p:sp>
    </p:spTree>
    <p:extLst>
      <p:ext uri="{BB962C8B-B14F-4D97-AF65-F5344CB8AC3E}">
        <p14:creationId xmlns:p14="http://schemas.microsoft.com/office/powerpoint/2010/main" val="1839310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8</a:t>
            </a:fld>
            <a:endParaRPr lang="en-US"/>
          </a:p>
        </p:txBody>
      </p:sp>
    </p:spTree>
    <p:extLst>
      <p:ext uri="{BB962C8B-B14F-4D97-AF65-F5344CB8AC3E}">
        <p14:creationId xmlns:p14="http://schemas.microsoft.com/office/powerpoint/2010/main" val="120376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DFT sample X[N-1] is to the left of =2</a:t>
            </a:r>
          </a:p>
          <a:p>
            <a:r>
              <a:rPr lang="en-US" dirty="0"/>
              <a:t>X[m] is periodic (period N) due to the 2 periodicity of DTFT</a:t>
            </a:r>
          </a:p>
          <a:p>
            <a:endParaRPr lang="en-US" dirty="0"/>
          </a:p>
          <a:p>
            <a:r>
              <a:rPr lang="en-US" dirty="0"/>
              <a:t>DFT is on almost every single computer in the world expect some with the log in amplifier which can replace the DFT, for this log in amplifier we just now the function of it but </a:t>
            </a:r>
            <a:r>
              <a:rPr lang="en-US" dirty="0" err="1"/>
              <a:t>futher</a:t>
            </a:r>
            <a:r>
              <a:rPr lang="en-US" dirty="0"/>
              <a:t> more information we don’t know.</a:t>
            </a:r>
          </a:p>
          <a:p>
            <a:endParaRPr lang="en-US" dirty="0"/>
          </a:p>
          <a:p>
            <a:r>
              <a:rPr lang="en-US" dirty="0"/>
              <a:t>DFT is powerful but it is also required some significantly important components that is the sampling rate. There is a thereon which is called Nyquist theorem, which on the next slide</a:t>
            </a:r>
          </a:p>
        </p:txBody>
      </p:sp>
      <p:sp>
        <p:nvSpPr>
          <p:cNvPr id="4" name="Slide Number Placeholder 3"/>
          <p:cNvSpPr>
            <a:spLocks noGrp="1"/>
          </p:cNvSpPr>
          <p:nvPr>
            <p:ph type="sldNum" sz="quarter" idx="5"/>
          </p:nvPr>
        </p:nvSpPr>
        <p:spPr/>
        <p:txBody>
          <a:bodyPr/>
          <a:lstStyle/>
          <a:p>
            <a:fld id="{52C4FE8F-861C-48E9-BBDC-BC4DD40FBDE8}" type="slidenum">
              <a:rPr lang="en-US" smtClean="0"/>
              <a:t>9</a:t>
            </a:fld>
            <a:endParaRPr lang="en-US"/>
          </a:p>
        </p:txBody>
      </p:sp>
    </p:spTree>
    <p:extLst>
      <p:ext uri="{BB962C8B-B14F-4D97-AF65-F5344CB8AC3E}">
        <p14:creationId xmlns:p14="http://schemas.microsoft.com/office/powerpoint/2010/main" val="2284298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•Magnitude Spectrum Modifications and Phase Modifications in the DFT: can be implemented by representing a signal in the frequency domain and allowing specific adjustments to its spectral components before reconstructing it back to the time or spatial domain.</a:t>
            </a:r>
          </a:p>
        </p:txBody>
      </p:sp>
      <p:sp>
        <p:nvSpPr>
          <p:cNvPr id="4" name="Slide Number Placeholder 3"/>
          <p:cNvSpPr>
            <a:spLocks noGrp="1"/>
          </p:cNvSpPr>
          <p:nvPr>
            <p:ph type="sldNum" sz="quarter" idx="5"/>
          </p:nvPr>
        </p:nvSpPr>
        <p:spPr/>
        <p:txBody>
          <a:bodyPr/>
          <a:lstStyle/>
          <a:p>
            <a:fld id="{52C4FE8F-861C-48E9-BBDC-BC4DD40FBDE8}" type="slidenum">
              <a:rPr lang="en-US" smtClean="0"/>
              <a:t>10</a:t>
            </a:fld>
            <a:endParaRPr lang="en-US"/>
          </a:p>
        </p:txBody>
      </p:sp>
    </p:spTree>
    <p:extLst>
      <p:ext uri="{BB962C8B-B14F-4D97-AF65-F5344CB8AC3E}">
        <p14:creationId xmlns:p14="http://schemas.microsoft.com/office/powerpoint/2010/main" val="2385038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The circular/cyclic time shift </a:t>
            </a:r>
            <a:r>
              <a:rPr lang="en-US" sz="1800" dirty="0">
                <a:effectLst/>
                <a:latin typeface="Calibri" panose="020F0502020204030204" pitchFamily="34" charset="0"/>
                <a:ea typeface="Calibri" panose="020F0502020204030204" pitchFamily="34" charset="0"/>
                <a:cs typeface="Times New Roman" panose="02020603050405020304" pitchFamily="18" charset="0"/>
              </a:rPr>
              <a:t>property of the DFT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decribes</a:t>
            </a:r>
            <a:r>
              <a:rPr lang="en-US" sz="1800" dirty="0">
                <a:effectLst/>
                <a:latin typeface="Calibri" panose="020F0502020204030204" pitchFamily="34" charset="0"/>
                <a:ea typeface="Calibri" panose="020F0502020204030204" pitchFamily="34" charset="0"/>
                <a:cs typeface="Times New Roman" panose="02020603050405020304" pitchFamily="18" charset="0"/>
              </a:rPr>
              <a:t> how a shift in the time domain affects the frequency domain representation of a signal. In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steganography</a:t>
            </a:r>
            <a:r>
              <a:rPr lang="en-US" sz="1800" dirty="0">
                <a:effectLst/>
                <a:latin typeface="Calibri" panose="020F0502020204030204" pitchFamily="34" charset="0"/>
                <a:ea typeface="Calibri" panose="020F0502020204030204" pitchFamily="34" charset="0"/>
                <a:cs typeface="Times New Roman" panose="02020603050405020304" pitchFamily="18" charset="0"/>
              </a:rPr>
              <a:t>, circular time shift is useful for designing robust data encoding schemes against small modifications or cropping. This periodicity ensures resilience in steganography methods.</a:t>
            </a:r>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11</a:t>
            </a:fld>
            <a:endParaRPr lang="en-US"/>
          </a:p>
        </p:txBody>
      </p:sp>
    </p:spTree>
    <p:extLst>
      <p:ext uri="{BB962C8B-B14F-4D97-AF65-F5344CB8AC3E}">
        <p14:creationId xmlns:p14="http://schemas.microsoft.com/office/powerpoint/2010/main" val="235146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grayscale images, each pixel has an intensity value. In color images, each pixel contains color information, typically represented as combinations of Red, Green, and Blue values. Regarding to Pixel Intensity Analysis, Pixel values are brightness, contrast, and color distribution. Besides, patterns or features (e.g. edges, textures) are detected based on variations in pixel intensities.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Pixels are also a segment grouped or classified into meaningful regions based on intensity, color, or other attributes. In Steganography, pixel values are modified slightly to hide secret data by altering the least significant bit of pixel intensity. On the contrary, in the extraction process, hidden information is retrieved by analyzing specific pixel values or their patterns.</a:t>
            </a:r>
          </a:p>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13</a:t>
            </a:fld>
            <a:endParaRPr lang="en-US"/>
          </a:p>
        </p:txBody>
      </p:sp>
    </p:spTree>
    <p:extLst>
      <p:ext uri="{BB962C8B-B14F-4D97-AF65-F5344CB8AC3E}">
        <p14:creationId xmlns:p14="http://schemas.microsoft.com/office/powerpoint/2010/main" val="3609541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FFT in 2 dimensions is the same with the DFT in 1 dimension. So why it is in 2D. </a:t>
            </a:r>
            <a:r>
              <a:rPr lang="en-US" dirty="0" err="1"/>
              <a:t>Beacause</a:t>
            </a:r>
            <a:r>
              <a:rPr lang="en-US" dirty="0"/>
              <a:t> our image is not presented in 1D but in 2D with x and y axis. So </a:t>
            </a:r>
            <a:r>
              <a:rPr lang="en-US" dirty="0" err="1"/>
              <a:t>bc</a:t>
            </a:r>
            <a:r>
              <a:rPr lang="en-US" dirty="0"/>
              <a:t> of this it is simple to apply DFT not only in rows but also in columns. So now the formula is complicated but the </a:t>
            </a:r>
            <a:r>
              <a:rPr lang="en-US" dirty="0" err="1"/>
              <a:t>matlab</a:t>
            </a:r>
            <a:r>
              <a:rPr lang="en-US" dirty="0"/>
              <a:t> is handling this for us.</a:t>
            </a:r>
          </a:p>
        </p:txBody>
      </p:sp>
      <p:sp>
        <p:nvSpPr>
          <p:cNvPr id="4" name="Slide Number Placeholder 3"/>
          <p:cNvSpPr>
            <a:spLocks noGrp="1"/>
          </p:cNvSpPr>
          <p:nvPr>
            <p:ph type="sldNum" sz="quarter" idx="5"/>
          </p:nvPr>
        </p:nvSpPr>
        <p:spPr/>
        <p:txBody>
          <a:bodyPr/>
          <a:lstStyle/>
          <a:p>
            <a:fld id="{52C4FE8F-861C-48E9-BBDC-BC4DD40FBDE8}" type="slidenum">
              <a:rPr lang="en-US" smtClean="0"/>
              <a:t>14</a:t>
            </a:fld>
            <a:endParaRPr lang="en-US"/>
          </a:p>
        </p:txBody>
      </p:sp>
    </p:spTree>
    <p:extLst>
      <p:ext uri="{BB962C8B-B14F-4D97-AF65-F5344CB8AC3E}">
        <p14:creationId xmlns:p14="http://schemas.microsoft.com/office/powerpoint/2010/main" val="307751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C4FE8F-861C-48E9-BBDC-BC4DD40FBDE8}" type="slidenum">
              <a:rPr lang="en-US" smtClean="0"/>
              <a:t>15</a:t>
            </a:fld>
            <a:endParaRPr lang="en-US"/>
          </a:p>
        </p:txBody>
      </p:sp>
    </p:spTree>
    <p:extLst>
      <p:ext uri="{BB962C8B-B14F-4D97-AF65-F5344CB8AC3E}">
        <p14:creationId xmlns:p14="http://schemas.microsoft.com/office/powerpoint/2010/main" val="403157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FCCBC-835E-FE18-C4E4-F8234A645E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44FC9D-CE7F-377C-7B1A-A6BDAE2E6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C083FD-5B33-F063-E8E8-453A8680D69B}"/>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9F942142-FC3D-1C6C-C76F-ACD1DE8C2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95130-02E2-764B-CC33-3C2A6535547D}"/>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3740116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8F5F-D95A-53BB-2229-2DB284A566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646C6F-E807-27C1-FC73-9311F77EF4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FD471-F89A-E2B1-91EF-1581EBBCDA72}"/>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464B9119-F54E-5CD6-BCD1-1D413D62E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D8CB2-BAC1-6DD7-4FD5-45FFE6779F68}"/>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1815566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D4497-FD64-725E-B04C-17012656B2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0B3D3F-08BA-838F-0E58-D32675798E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2CCEE-E4D5-5615-BA78-5BDF4EB2F472}"/>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33A392D4-4FF2-DDA0-F828-EAD12F0F57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D54B87-2E34-1C0F-29F9-0535F7E02601}"/>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54946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458D-8F3D-8934-AE0B-BE4F6C12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E80A-3E51-8BBC-91CF-14BBFEF9C3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01B31-4D1E-9BF5-9652-8DAC5E171ECC}"/>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B75BC67B-35AC-335A-1096-407E44AF4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C4C619-A296-FECF-84B0-5275F42EC903}"/>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3248817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99DC-4D11-5B90-C412-9AC339D4E7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922A5D-343E-08D1-CF19-38B26A8AA8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47B5D7-70A0-3E42-5586-2EFAD601E753}"/>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149CF580-DF7B-6F48-5146-3876D88DA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4FF4E-925E-CE86-4CEC-295ED06D93FA}"/>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2098855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E54C-5ADF-9436-18C2-2A5C34717E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008693-9567-578F-8737-E9E7FABD2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5F68DB-08B8-4C3B-FA63-417527FD10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51F4EE-C151-FA19-73C7-DAFA7983E57A}"/>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6" name="Footer Placeholder 5">
            <a:extLst>
              <a:ext uri="{FF2B5EF4-FFF2-40B4-BE49-F238E27FC236}">
                <a16:creationId xmlns:a16="http://schemas.microsoft.com/office/drawing/2014/main" id="{90B56694-BE51-7B95-4BDD-FD16E0EFD5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B700E-59C6-9849-287A-A999DAEF002C}"/>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78657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CA93-02A2-FC55-6D57-876ECBCC6A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53A65B-E80A-5304-0590-9AC928D278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F0CB5B-F731-4DC1-9583-8A833713D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020F83-333B-403C-9E58-598B513F38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DBAE40-A153-F4AE-034B-37B82ACFB4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722CC0-07A3-C5AF-B21F-0DEBEE3763C7}"/>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8" name="Footer Placeholder 7">
            <a:extLst>
              <a:ext uri="{FF2B5EF4-FFF2-40B4-BE49-F238E27FC236}">
                <a16:creationId xmlns:a16="http://schemas.microsoft.com/office/drawing/2014/main" id="{551F8A40-F300-A4AA-5F52-9BB820B091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F3ECC0-B08D-377B-7FE8-96F6B54F7A51}"/>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1187604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3C98F-464E-6A52-02A0-0FDB8E0761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218BFF-039F-DF88-B065-A4CE24135B1D}"/>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4" name="Footer Placeholder 3">
            <a:extLst>
              <a:ext uri="{FF2B5EF4-FFF2-40B4-BE49-F238E27FC236}">
                <a16:creationId xmlns:a16="http://schemas.microsoft.com/office/drawing/2014/main" id="{F0D88D88-CD24-931C-9000-F7D4A8E8F2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6391D8-C3AF-0FF6-3FD4-3729CAEE98CC}"/>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2890837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D24DB7-5ED6-3C75-9017-91B4730E1C7C}"/>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3" name="Footer Placeholder 2">
            <a:extLst>
              <a:ext uri="{FF2B5EF4-FFF2-40B4-BE49-F238E27FC236}">
                <a16:creationId xmlns:a16="http://schemas.microsoft.com/office/drawing/2014/main" id="{A5BD0C04-A8E4-C6A2-24E8-AF0686DE37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89A2A9-94DD-0867-DED1-7B57C59F23EC}"/>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4275991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0B1A-DC8F-5CE2-DC7F-1ADA1608B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A4A658-1DB4-D30C-E191-D8E8747D0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B910FC-A6C1-BF24-5315-0BF3721AE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70F1DE-9AE7-CFB9-212D-6B5C7148B796}"/>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6" name="Footer Placeholder 5">
            <a:extLst>
              <a:ext uri="{FF2B5EF4-FFF2-40B4-BE49-F238E27FC236}">
                <a16:creationId xmlns:a16="http://schemas.microsoft.com/office/drawing/2014/main" id="{AD66E157-7751-431D-3C04-F5AEF35054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D04864-393F-DC1C-860A-BEF8B2BE4992}"/>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1388661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33FC1-64DE-AC89-49D2-DBF33E5BF4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6DCA8-D29F-C8C8-2325-E9DA92908F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A2A4F8-1C76-12FA-75FE-6C2251430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37427F-CBC0-D7EA-BC5D-7CDD8B35DDFD}"/>
              </a:ext>
            </a:extLst>
          </p:cNvPr>
          <p:cNvSpPr>
            <a:spLocks noGrp="1"/>
          </p:cNvSpPr>
          <p:nvPr>
            <p:ph type="dt" sz="half" idx="10"/>
          </p:nvPr>
        </p:nvSpPr>
        <p:spPr/>
        <p:txBody>
          <a:bodyPr/>
          <a:lstStyle/>
          <a:p>
            <a:fld id="{504E557A-8680-42C8-8A31-2AE5AE1C028B}" type="datetimeFigureOut">
              <a:rPr lang="en-US" smtClean="0"/>
              <a:t>12/9/2024</a:t>
            </a:fld>
            <a:endParaRPr lang="en-US"/>
          </a:p>
        </p:txBody>
      </p:sp>
      <p:sp>
        <p:nvSpPr>
          <p:cNvPr id="6" name="Footer Placeholder 5">
            <a:extLst>
              <a:ext uri="{FF2B5EF4-FFF2-40B4-BE49-F238E27FC236}">
                <a16:creationId xmlns:a16="http://schemas.microsoft.com/office/drawing/2014/main" id="{159D6429-FF5C-FEC0-97C0-780FE275DE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AE5271-B727-00A3-9DE8-EFB12223B1D0}"/>
              </a:ext>
            </a:extLst>
          </p:cNvPr>
          <p:cNvSpPr>
            <a:spLocks noGrp="1"/>
          </p:cNvSpPr>
          <p:nvPr>
            <p:ph type="sldNum" sz="quarter" idx="12"/>
          </p:nvPr>
        </p:nvSpPr>
        <p:spPr/>
        <p:txBody>
          <a:bodyPr/>
          <a:lstStyle/>
          <a:p>
            <a:fld id="{C7B77A77-34EA-4DFF-813E-ABF600D93D56}" type="slidenum">
              <a:rPr lang="en-US" smtClean="0"/>
              <a:t>‹#›</a:t>
            </a:fld>
            <a:endParaRPr lang="en-US"/>
          </a:p>
        </p:txBody>
      </p:sp>
    </p:spTree>
    <p:extLst>
      <p:ext uri="{BB962C8B-B14F-4D97-AF65-F5344CB8AC3E}">
        <p14:creationId xmlns:p14="http://schemas.microsoft.com/office/powerpoint/2010/main" val="1881052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6FB4DD-A5E9-6E3A-B507-7FF0B54C1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93E9FA-93B1-D8EA-63F4-25F140FE63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F1987-6509-0B8E-F12D-2EC54E432B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E557A-8680-42C8-8A31-2AE5AE1C028B}" type="datetimeFigureOut">
              <a:rPr lang="en-US" smtClean="0"/>
              <a:t>12/9/2024</a:t>
            </a:fld>
            <a:endParaRPr lang="en-US"/>
          </a:p>
        </p:txBody>
      </p:sp>
      <p:sp>
        <p:nvSpPr>
          <p:cNvPr id="5" name="Footer Placeholder 4">
            <a:extLst>
              <a:ext uri="{FF2B5EF4-FFF2-40B4-BE49-F238E27FC236}">
                <a16:creationId xmlns:a16="http://schemas.microsoft.com/office/drawing/2014/main" id="{A808C487-400A-BD96-EE72-29B7B400A9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ED2508-0AFC-9BBF-05ED-F5F4E1B8E6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77A77-34EA-4DFF-813E-ABF600D93D56}" type="slidenum">
              <a:rPr lang="en-US" smtClean="0"/>
              <a:t>‹#›</a:t>
            </a:fld>
            <a:endParaRPr lang="en-US"/>
          </a:p>
        </p:txBody>
      </p:sp>
    </p:spTree>
    <p:extLst>
      <p:ext uri="{BB962C8B-B14F-4D97-AF65-F5344CB8AC3E}">
        <p14:creationId xmlns:p14="http://schemas.microsoft.com/office/powerpoint/2010/main" val="4180523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spUNpyF58BY?si=SAfSHHq7Rs2Qu1Uc" TargetMode="External"/><Relationship Id="rId2" Type="http://schemas.openxmlformats.org/officeDocument/2006/relationships/hyperlink" Target="https://www.researchgate.net/publication/357715100_Comprehensive_Survey_of_Multimedia_Steganalysis_Techniques_Evaluations_and_Trends_in_Future_Research"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desmos.com/calculator/kfmba8fpw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rajwalsouza.github.io/Experiments/Fourier-Transform-Visualization.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FD0B8-59F3-AE2B-F107-2278413DF5C3}"/>
              </a:ext>
            </a:extLst>
          </p:cNvPr>
          <p:cNvPicPr>
            <a:picLocks noChangeAspect="1"/>
          </p:cNvPicPr>
          <p:nvPr/>
        </p:nvPicPr>
        <p:blipFill>
          <a:blip r:embed="rId3">
            <a:extLst>
              <a:ext uri="{28A0092B-C50C-407E-A947-70E740481C1C}">
                <a14:useLocalDpi xmlns:a14="http://schemas.microsoft.com/office/drawing/2010/main" val="0"/>
              </a:ext>
            </a:extLst>
          </a:blip>
          <a:srcRect l="4745" t="31208" r="51023" b="34447"/>
          <a:stretch/>
        </p:blipFill>
        <p:spPr>
          <a:xfrm>
            <a:off x="541921" y="517358"/>
            <a:ext cx="3701467" cy="1585912"/>
          </a:xfrm>
          <a:prstGeom prst="rect">
            <a:avLst/>
          </a:prstGeom>
        </p:spPr>
      </p:pic>
      <p:sp>
        <p:nvSpPr>
          <p:cNvPr id="2" name="Title 1">
            <a:extLst>
              <a:ext uri="{FF2B5EF4-FFF2-40B4-BE49-F238E27FC236}">
                <a16:creationId xmlns:a16="http://schemas.microsoft.com/office/drawing/2014/main" id="{1EFDC8D8-0CA4-CE75-1B9B-0EA6FFEDD9CE}"/>
              </a:ext>
            </a:extLst>
          </p:cNvPr>
          <p:cNvSpPr>
            <a:spLocks noGrp="1"/>
          </p:cNvSpPr>
          <p:nvPr>
            <p:ph type="ctrTitle"/>
          </p:nvPr>
        </p:nvSpPr>
        <p:spPr>
          <a:xfrm>
            <a:off x="1357312" y="1300163"/>
            <a:ext cx="9615488" cy="4797173"/>
          </a:xfrm>
        </p:spPr>
        <p:txBody>
          <a:bodyPr>
            <a:normAutofit fontScale="90000"/>
          </a:bodyPr>
          <a:lstStyle/>
          <a:p>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application of DFT and FFT in image steganography              &amp; Photovoltaic</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PV fault detect</a:t>
            </a:r>
            <a:br>
              <a:rPr lang="en-US" dirty="0"/>
            </a:br>
            <a:br>
              <a:rPr lang="en-US" dirty="0"/>
            </a:br>
            <a:r>
              <a:rPr lang="en-US" sz="2800" b="1" i="1" dirty="0">
                <a:latin typeface="Times New Roman" panose="02020603050405020304" pitchFamily="18" charset="0"/>
                <a:cs typeface="Times New Roman" panose="02020603050405020304" pitchFamily="18" charset="0"/>
              </a:rPr>
              <a:t>Instructor: </a:t>
            </a:r>
            <a:r>
              <a:rPr lang="en-US" sz="2800" dirty="0">
                <a:latin typeface="Times New Roman" panose="02020603050405020304" pitchFamily="18" charset="0"/>
                <a:cs typeface="Times New Roman" panose="02020603050405020304" pitchFamily="18" charset="0"/>
              </a:rPr>
              <a:t>Prof. Christian Langen</a:t>
            </a:r>
            <a:br>
              <a:rPr lang="en-US" sz="2800" dirty="0">
                <a:latin typeface="Times New Roman" panose="02020603050405020304" pitchFamily="18" charset="0"/>
                <a:cs typeface="Times New Roman" panose="02020603050405020304" pitchFamily="18" charset="0"/>
              </a:rPr>
            </a:br>
            <a:r>
              <a:rPr lang="en-US" sz="2800" b="1" i="1" dirty="0">
                <a:latin typeface="Times New Roman" panose="02020603050405020304" pitchFamily="18" charset="0"/>
                <a:cs typeface="Times New Roman" panose="02020603050405020304" pitchFamily="18" charset="0"/>
              </a:rPr>
              <a:t>Student 1: </a:t>
            </a:r>
            <a:r>
              <a:rPr lang="en-US" sz="2800" dirty="0">
                <a:latin typeface="Times New Roman" panose="02020603050405020304" pitchFamily="18" charset="0"/>
                <a:cs typeface="Times New Roman" panose="02020603050405020304" pitchFamily="18" charset="0"/>
              </a:rPr>
              <a:t>Phuong Tu Anh, Nguyen _ </a:t>
            </a:r>
            <a:r>
              <a:rPr lang="en-US" sz="2800" b="1" i="1" dirty="0">
                <a:latin typeface="Times New Roman" panose="02020603050405020304" pitchFamily="18" charset="0"/>
                <a:cs typeface="Times New Roman" panose="02020603050405020304" pitchFamily="18" charset="0"/>
              </a:rPr>
              <a:t>Matriculation number: </a:t>
            </a:r>
            <a:r>
              <a:rPr lang="en-US" sz="2800" dirty="0">
                <a:latin typeface="Times New Roman" panose="02020603050405020304" pitchFamily="18" charset="0"/>
                <a:cs typeface="Times New Roman" panose="02020603050405020304" pitchFamily="18" charset="0"/>
              </a:rPr>
              <a:t>98074</a:t>
            </a:r>
            <a:br>
              <a:rPr lang="en-US" sz="2800" dirty="0">
                <a:latin typeface="Times New Roman" panose="02020603050405020304" pitchFamily="18" charset="0"/>
                <a:cs typeface="Times New Roman" panose="02020603050405020304" pitchFamily="18" charset="0"/>
              </a:rPr>
            </a:br>
            <a:r>
              <a:rPr lang="en-US" sz="2800" b="1" i="1" dirty="0">
                <a:latin typeface="Times New Roman" panose="02020603050405020304" pitchFamily="18" charset="0"/>
                <a:cs typeface="Times New Roman" panose="02020603050405020304" pitchFamily="18" charset="0"/>
              </a:rPr>
              <a:t>Student 2: </a:t>
            </a:r>
            <a:r>
              <a:rPr lang="en-US" sz="2800" dirty="0">
                <a:latin typeface="Times New Roman" panose="02020603050405020304" pitchFamily="18" charset="0"/>
                <a:cs typeface="Times New Roman" panose="02020603050405020304" pitchFamily="18" charset="0"/>
              </a:rPr>
              <a:t>Hoang Khang </a:t>
            </a:r>
            <a:r>
              <a:rPr lang="en-US" sz="2800" dirty="0" err="1">
                <a:latin typeface="Times New Roman" panose="02020603050405020304" pitchFamily="18" charset="0"/>
                <a:cs typeface="Times New Roman" panose="02020603050405020304" pitchFamily="18" charset="0"/>
              </a:rPr>
              <a:t>Le_</a:t>
            </a:r>
            <a:r>
              <a:rPr lang="en-US" sz="2800" b="1" i="1" dirty="0" err="1">
                <a:latin typeface="Times New Roman" panose="02020603050405020304" pitchFamily="18" charset="0"/>
                <a:cs typeface="Times New Roman" panose="02020603050405020304" pitchFamily="18" charset="0"/>
              </a:rPr>
              <a:t>Matriculation</a:t>
            </a:r>
            <a:r>
              <a:rPr lang="en-US" sz="2800" b="1" i="1" dirty="0">
                <a:latin typeface="Times New Roman" panose="02020603050405020304" pitchFamily="18" charset="0"/>
                <a:cs typeface="Times New Roman" panose="02020603050405020304" pitchFamily="18" charset="0"/>
              </a:rPr>
              <a:t> number</a:t>
            </a:r>
            <a:r>
              <a:rPr lang="en-US" sz="2800" i="1" dirty="0">
                <a:latin typeface="Times New Roman" panose="02020603050405020304" pitchFamily="18" charset="0"/>
                <a:cs typeface="Times New Roman" panose="02020603050405020304" pitchFamily="18" charset="0"/>
              </a:rPr>
              <a:t>:98083</a:t>
            </a:r>
            <a:endParaRPr lang="en-US"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0999338-8A5C-4ABE-2D68-307157C758F6}"/>
              </a:ext>
            </a:extLst>
          </p:cNvPr>
          <p:cNvPicPr>
            <a:picLocks noChangeAspect="1"/>
          </p:cNvPicPr>
          <p:nvPr/>
        </p:nvPicPr>
        <p:blipFill>
          <a:blip r:embed="rId3">
            <a:extLst>
              <a:ext uri="{28A0092B-C50C-407E-A947-70E740481C1C}">
                <a14:useLocalDpi xmlns:a14="http://schemas.microsoft.com/office/drawing/2010/main" val="0"/>
              </a:ext>
            </a:extLst>
          </a:blip>
          <a:srcRect l="68495" t="18832" r="19977" b="-928"/>
          <a:stretch/>
        </p:blipFill>
        <p:spPr>
          <a:xfrm>
            <a:off x="10792829" y="517358"/>
            <a:ext cx="964655" cy="3790804"/>
          </a:xfrm>
          <a:prstGeom prst="rect">
            <a:avLst/>
          </a:prstGeom>
        </p:spPr>
      </p:pic>
    </p:spTree>
    <p:extLst>
      <p:ext uri="{BB962C8B-B14F-4D97-AF65-F5344CB8AC3E}">
        <p14:creationId xmlns:p14="http://schemas.microsoft.com/office/powerpoint/2010/main" val="3187633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2AE2-03C2-9578-4B42-D19F77C07160}"/>
              </a:ext>
            </a:extLst>
          </p:cNvPr>
          <p:cNvSpPr>
            <a:spLocks noGrp="1"/>
          </p:cNvSpPr>
          <p:nvPr>
            <p:ph type="title"/>
          </p:nvPr>
        </p:nvSpPr>
        <p:spPr/>
        <p:txBody>
          <a:bodyPr/>
          <a:lstStyle/>
          <a:p>
            <a:r>
              <a:rPr lang="en-US" dirty="0"/>
              <a:t>DFT – Properties</a:t>
            </a:r>
          </a:p>
        </p:txBody>
      </p:sp>
      <p:sp>
        <p:nvSpPr>
          <p:cNvPr id="3" name="Content Placeholder 2">
            <a:extLst>
              <a:ext uri="{FF2B5EF4-FFF2-40B4-BE49-F238E27FC236}">
                <a16:creationId xmlns:a16="http://schemas.microsoft.com/office/drawing/2014/main" id="{C724F61F-20E0-B868-096A-980617DA0272}"/>
              </a:ext>
            </a:extLst>
          </p:cNvPr>
          <p:cNvSpPr>
            <a:spLocks noGrp="1"/>
          </p:cNvSpPr>
          <p:nvPr>
            <p:ph idx="1"/>
          </p:nvPr>
        </p:nvSpPr>
        <p:spPr>
          <a:xfrm>
            <a:off x="838198" y="1574155"/>
            <a:ext cx="10515600" cy="4351338"/>
          </a:xfrm>
        </p:spPr>
        <p:txBody>
          <a:bodyPr/>
          <a:lstStyle/>
          <a:p>
            <a:endParaRPr lang="en-US" dirty="0"/>
          </a:p>
          <a:p>
            <a:r>
              <a:rPr lang="en-US" dirty="0"/>
              <a:t>Magnitude Spectrum Modifications and Phase Modifications in the DFT</a:t>
            </a:r>
          </a:p>
        </p:txBody>
      </p:sp>
      <p:pic>
        <p:nvPicPr>
          <p:cNvPr id="5" name="Picture 4">
            <a:extLst>
              <a:ext uri="{FF2B5EF4-FFF2-40B4-BE49-F238E27FC236}">
                <a16:creationId xmlns:a16="http://schemas.microsoft.com/office/drawing/2014/main" id="{0AFCF7B0-0387-8FC7-AFC1-3F4D032B6552}"/>
              </a:ext>
            </a:extLst>
          </p:cNvPr>
          <p:cNvPicPr>
            <a:picLocks noChangeAspect="1"/>
          </p:cNvPicPr>
          <p:nvPr/>
        </p:nvPicPr>
        <p:blipFill>
          <a:blip r:embed="rId3"/>
          <a:stretch>
            <a:fillRect/>
          </a:stretch>
        </p:blipFill>
        <p:spPr>
          <a:xfrm>
            <a:off x="3035221" y="3278195"/>
            <a:ext cx="6121554" cy="943258"/>
          </a:xfrm>
          <a:prstGeom prst="rect">
            <a:avLst/>
          </a:prstGeom>
        </p:spPr>
      </p:pic>
      <p:pic>
        <p:nvPicPr>
          <p:cNvPr id="6" name="Picture 5">
            <a:extLst>
              <a:ext uri="{FF2B5EF4-FFF2-40B4-BE49-F238E27FC236}">
                <a16:creationId xmlns:a16="http://schemas.microsoft.com/office/drawing/2014/main" id="{21C72016-2231-777C-1BD6-16FFE9332060}"/>
              </a:ext>
            </a:extLst>
          </p:cNvPr>
          <p:cNvPicPr>
            <a:picLocks noChangeAspect="1"/>
          </p:cNvPicPr>
          <p:nvPr/>
        </p:nvPicPr>
        <p:blipFill>
          <a:blip r:embed="rId4"/>
          <a:stretch>
            <a:fillRect/>
          </a:stretch>
        </p:blipFill>
        <p:spPr>
          <a:xfrm>
            <a:off x="3527446" y="4221453"/>
            <a:ext cx="5137105" cy="1293651"/>
          </a:xfrm>
          <a:prstGeom prst="rect">
            <a:avLst/>
          </a:prstGeom>
        </p:spPr>
      </p:pic>
    </p:spTree>
    <p:extLst>
      <p:ext uri="{BB962C8B-B14F-4D97-AF65-F5344CB8AC3E}">
        <p14:creationId xmlns:p14="http://schemas.microsoft.com/office/powerpoint/2010/main" val="322824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711D-D484-E7CE-5F48-10A0EBF6C7EC}"/>
              </a:ext>
            </a:extLst>
          </p:cNvPr>
          <p:cNvSpPr>
            <a:spLocks noGrp="1"/>
          </p:cNvSpPr>
          <p:nvPr>
            <p:ph type="title"/>
          </p:nvPr>
        </p:nvSpPr>
        <p:spPr/>
        <p:txBody>
          <a:bodyPr/>
          <a:lstStyle/>
          <a:p>
            <a:r>
              <a:rPr lang="en-US" dirty="0"/>
              <a:t>DFT - </a:t>
            </a:r>
            <a:r>
              <a:rPr lang="en-US" sz="3600" b="1" dirty="0">
                <a:effectLst/>
                <a:latin typeface="Calibri" panose="020F0502020204030204" pitchFamily="34" charset="0"/>
                <a:ea typeface="Calibri" panose="020F0502020204030204" pitchFamily="34" charset="0"/>
                <a:cs typeface="Times New Roman" panose="02020603050405020304" pitchFamily="18" charset="0"/>
              </a:rPr>
              <a:t>The circular/cyclic time shift </a:t>
            </a:r>
            <a:endParaRPr lang="en-US" sz="3600" dirty="0"/>
          </a:p>
        </p:txBody>
      </p:sp>
      <p:pic>
        <p:nvPicPr>
          <p:cNvPr id="4" name="Content Placeholder 3">
            <a:extLst>
              <a:ext uri="{FF2B5EF4-FFF2-40B4-BE49-F238E27FC236}">
                <a16:creationId xmlns:a16="http://schemas.microsoft.com/office/drawing/2014/main" id="{C57DF346-1DF3-2AD6-CAA9-302062CFC013}"/>
              </a:ext>
            </a:extLst>
          </p:cNvPr>
          <p:cNvPicPr>
            <a:picLocks noGrp="1" noChangeAspect="1"/>
          </p:cNvPicPr>
          <p:nvPr>
            <p:ph idx="1"/>
          </p:nvPr>
        </p:nvPicPr>
        <p:blipFill>
          <a:blip r:embed="rId3"/>
          <a:stretch>
            <a:fillRect/>
          </a:stretch>
        </p:blipFill>
        <p:spPr>
          <a:xfrm>
            <a:off x="3215390" y="1690688"/>
            <a:ext cx="5761219" cy="4122777"/>
          </a:xfrm>
          <a:prstGeom prst="rect">
            <a:avLst/>
          </a:prstGeom>
        </p:spPr>
      </p:pic>
    </p:spTree>
    <p:extLst>
      <p:ext uri="{BB962C8B-B14F-4D97-AF65-F5344CB8AC3E}">
        <p14:creationId xmlns:p14="http://schemas.microsoft.com/office/powerpoint/2010/main" val="286471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8118-0A5B-E368-5ADA-7C8E284A14A0}"/>
              </a:ext>
            </a:extLst>
          </p:cNvPr>
          <p:cNvSpPr>
            <a:spLocks noGrp="1"/>
          </p:cNvSpPr>
          <p:nvPr>
            <p:ph type="title"/>
          </p:nvPr>
        </p:nvSpPr>
        <p:spPr/>
        <p:txBody>
          <a:bodyPr/>
          <a:lstStyle/>
          <a:p>
            <a:r>
              <a:rPr lang="en-US" dirty="0"/>
              <a:t>DFT - Aliasing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5E39E2-26AA-0816-E9DD-3680FC73A55D}"/>
                  </a:ext>
                </a:extLst>
              </p:cNvPr>
              <p:cNvSpPr>
                <a:spLocks noGrp="1"/>
              </p:cNvSpPr>
              <p:nvPr>
                <p:ph idx="1"/>
              </p:nvPr>
            </p:nvSpPr>
            <p:spPr>
              <a:xfrm>
                <a:off x="838200" y="1825625"/>
                <a:ext cx="10515600" cy="2203450"/>
              </a:xfrm>
            </p:spPr>
            <p:txBody>
              <a:bodyPr/>
              <a:lstStyle/>
              <a:p>
                <a:r>
                  <a:rPr lang="en-US" dirty="0">
                    <a:effectLst/>
                    <a:latin typeface="Calibri" panose="020F0502020204030204" pitchFamily="34" charset="0"/>
                    <a:ea typeface="Calibri" panose="020F0502020204030204" pitchFamily="34" charset="0"/>
                    <a:cs typeface="Times New Roman" panose="02020603050405020304" pitchFamily="18" charset="0"/>
                  </a:rPr>
                  <a:t>Aliasing occurs when a signal is sampled at a rate lower than the </a:t>
                </a:r>
                <a:r>
                  <a:rPr lang="en-US" b="1" dirty="0">
                    <a:effectLst/>
                    <a:latin typeface="Calibri" panose="020F0502020204030204" pitchFamily="34" charset="0"/>
                    <a:ea typeface="Calibri" panose="020F0502020204030204" pitchFamily="34" charset="0"/>
                    <a:cs typeface="Times New Roman" panose="02020603050405020304" pitchFamily="18" charset="0"/>
                  </a:rPr>
                  <a:t>Nyquist rate</a:t>
                </a:r>
                <a:endParaRPr lang="en-US" dirty="0"/>
              </a:p>
              <a:p>
                <a:r>
                  <a:rPr lang="en-US" dirty="0"/>
                  <a:t>Nyquist theorem</a:t>
                </a:r>
              </a:p>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𝑠𝑎𝑚𝑝𝑙𝑖𝑛𝑔</m:t>
                        </m:r>
                      </m:sub>
                    </m:sSub>
                    <m:r>
                      <a:rPr lang="en-US" b="0" i="1" smtClean="0">
                        <a:latin typeface="Cambria Math" panose="02040503050406030204" pitchFamily="18" charset="0"/>
                      </a:rPr>
                      <m:t>&gt;2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A65E39E2-26AA-0816-E9DD-3680FC73A55D}"/>
                  </a:ext>
                </a:extLst>
              </p:cNvPr>
              <p:cNvSpPr>
                <a:spLocks noGrp="1" noRot="1" noChangeAspect="1" noMove="1" noResize="1" noEditPoints="1" noAdjustHandles="1" noChangeArrowheads="1" noChangeShapeType="1" noTextEdit="1"/>
              </p:cNvSpPr>
              <p:nvPr>
                <p:ph idx="1"/>
              </p:nvPr>
            </p:nvSpPr>
            <p:spPr>
              <a:xfrm>
                <a:off x="838200" y="1825625"/>
                <a:ext cx="10515600" cy="2203450"/>
              </a:xfrm>
              <a:blipFill>
                <a:blip r:embed="rId2"/>
                <a:stretch>
                  <a:fillRect l="-1043" t="-442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EA8851C-2E21-E9AC-DB5E-2F2BE360640B}"/>
              </a:ext>
            </a:extLst>
          </p:cNvPr>
          <p:cNvPicPr>
            <a:picLocks noChangeAspect="1"/>
          </p:cNvPicPr>
          <p:nvPr/>
        </p:nvPicPr>
        <p:blipFill>
          <a:blip r:embed="rId3"/>
          <a:stretch>
            <a:fillRect/>
          </a:stretch>
        </p:blipFill>
        <p:spPr>
          <a:xfrm>
            <a:off x="680925" y="3952130"/>
            <a:ext cx="5367450" cy="2834342"/>
          </a:xfrm>
          <a:prstGeom prst="rect">
            <a:avLst/>
          </a:prstGeom>
        </p:spPr>
      </p:pic>
      <p:pic>
        <p:nvPicPr>
          <p:cNvPr id="7" name="Picture 6">
            <a:extLst>
              <a:ext uri="{FF2B5EF4-FFF2-40B4-BE49-F238E27FC236}">
                <a16:creationId xmlns:a16="http://schemas.microsoft.com/office/drawing/2014/main" id="{C4D0CC01-4F8F-5445-5A70-964B45E45423}"/>
              </a:ext>
            </a:extLst>
          </p:cNvPr>
          <p:cNvPicPr>
            <a:picLocks noChangeAspect="1"/>
          </p:cNvPicPr>
          <p:nvPr/>
        </p:nvPicPr>
        <p:blipFill>
          <a:blip r:embed="rId4"/>
          <a:stretch>
            <a:fillRect/>
          </a:stretch>
        </p:blipFill>
        <p:spPr>
          <a:xfrm>
            <a:off x="6362702" y="3946569"/>
            <a:ext cx="5305425" cy="2839903"/>
          </a:xfrm>
          <a:prstGeom prst="rect">
            <a:avLst/>
          </a:prstGeom>
        </p:spPr>
      </p:pic>
    </p:spTree>
    <p:extLst>
      <p:ext uri="{BB962C8B-B14F-4D97-AF65-F5344CB8AC3E}">
        <p14:creationId xmlns:p14="http://schemas.microsoft.com/office/powerpoint/2010/main" val="3847746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52C4-AD73-F90F-0F95-A78A42886553}"/>
              </a:ext>
            </a:extLst>
          </p:cNvPr>
          <p:cNvSpPr>
            <a:spLocks noGrp="1"/>
          </p:cNvSpPr>
          <p:nvPr>
            <p:ph type="title"/>
          </p:nvPr>
        </p:nvSpPr>
        <p:spPr/>
        <p:txBody>
          <a:bodyPr/>
          <a:lstStyle/>
          <a:p>
            <a:r>
              <a:rPr lang="en-US" b="1" dirty="0"/>
              <a:t>Image Processing</a:t>
            </a:r>
          </a:p>
        </p:txBody>
      </p:sp>
      <p:sp>
        <p:nvSpPr>
          <p:cNvPr id="3" name="Content Placeholder 2">
            <a:extLst>
              <a:ext uri="{FF2B5EF4-FFF2-40B4-BE49-F238E27FC236}">
                <a16:creationId xmlns:a16="http://schemas.microsoft.com/office/drawing/2014/main" id="{31FC75E8-53A2-F258-A5AA-358AC17D2BB2}"/>
              </a:ext>
            </a:extLst>
          </p:cNvPr>
          <p:cNvSpPr>
            <a:spLocks noGrp="1"/>
          </p:cNvSpPr>
          <p:nvPr>
            <p:ph idx="1"/>
          </p:nvPr>
        </p:nvSpPr>
        <p:spPr>
          <a:xfrm>
            <a:off x="838200" y="1690688"/>
            <a:ext cx="10515600" cy="4351338"/>
          </a:xfrm>
        </p:spPr>
        <p:txBody>
          <a:bodyPr>
            <a:normAutofit/>
          </a:bodyPr>
          <a:lstStyle/>
          <a:p>
            <a:r>
              <a:rPr lang="en-US" sz="3200" dirty="0"/>
              <a:t>Pixel:</a:t>
            </a:r>
          </a:p>
          <a:p>
            <a:r>
              <a:rPr lang="en-US" sz="2000" dirty="0">
                <a:effectLst/>
                <a:latin typeface="Calibri" panose="020F0502020204030204" pitchFamily="34" charset="0"/>
                <a:ea typeface="Calibri" panose="020F0502020204030204" pitchFamily="34" charset="0"/>
                <a:cs typeface="Times New Roman" panose="02020603050405020304" pitchFamily="18" charset="0"/>
              </a:rPr>
              <a:t>A pixel is the smallest unit of a digital image, representing a single point in the image grid. </a:t>
            </a:r>
            <a:r>
              <a:rPr lang="en-US" sz="3200" dirty="0"/>
              <a:t> </a:t>
            </a:r>
          </a:p>
          <a:p>
            <a:endParaRPr lang="en-US" sz="3200" dirty="0"/>
          </a:p>
        </p:txBody>
      </p:sp>
      <p:pic>
        <p:nvPicPr>
          <p:cNvPr id="1026" name="Picture 2">
            <a:extLst>
              <a:ext uri="{FF2B5EF4-FFF2-40B4-BE49-F238E27FC236}">
                <a16:creationId xmlns:a16="http://schemas.microsoft.com/office/drawing/2014/main" id="{0A5B54F3-ED80-82D5-6FE2-76FBBA9CF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3295650"/>
            <a:ext cx="7210425"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73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E518E8-386C-1FA1-2A29-59DA843DF1C4}"/>
              </a:ext>
            </a:extLst>
          </p:cNvPr>
          <p:cNvPicPr>
            <a:picLocks noChangeAspect="1"/>
          </p:cNvPicPr>
          <p:nvPr/>
        </p:nvPicPr>
        <p:blipFill>
          <a:blip r:embed="rId3"/>
          <a:stretch>
            <a:fillRect/>
          </a:stretch>
        </p:blipFill>
        <p:spPr>
          <a:xfrm>
            <a:off x="3066841" y="2257926"/>
            <a:ext cx="6058318" cy="1607895"/>
          </a:xfrm>
          <a:prstGeom prst="rect">
            <a:avLst/>
          </a:prstGeom>
        </p:spPr>
      </p:pic>
      <p:sp>
        <p:nvSpPr>
          <p:cNvPr id="2" name="Title 1">
            <a:extLst>
              <a:ext uri="{FF2B5EF4-FFF2-40B4-BE49-F238E27FC236}">
                <a16:creationId xmlns:a16="http://schemas.microsoft.com/office/drawing/2014/main" id="{8719DF30-618D-24EF-43FB-3946227B6C2E}"/>
              </a:ext>
            </a:extLst>
          </p:cNvPr>
          <p:cNvSpPr>
            <a:spLocks noGrp="1"/>
          </p:cNvSpPr>
          <p:nvPr>
            <p:ph type="title"/>
          </p:nvPr>
        </p:nvSpPr>
        <p:spPr/>
        <p:txBody>
          <a:bodyPr/>
          <a:lstStyle/>
          <a:p>
            <a:r>
              <a:rPr lang="en-US" dirty="0"/>
              <a:t>Image processing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BCFA2A-AD6F-04E6-3B4E-3505C8D07382}"/>
                  </a:ext>
                </a:extLst>
              </p:cNvPr>
              <p:cNvSpPr>
                <a:spLocks noGrp="1"/>
              </p:cNvSpPr>
              <p:nvPr>
                <p:ph idx="1"/>
              </p:nvPr>
            </p:nvSpPr>
            <p:spPr/>
            <p:txBody>
              <a:bodyPr/>
              <a:lstStyle/>
              <a:p>
                <a:r>
                  <a:rPr lang="en-US" dirty="0"/>
                  <a:t>DFT/FFT in 2 dimensions </a:t>
                </a:r>
              </a:p>
              <a:p>
                <a:endParaRPr lang="en-US" dirty="0"/>
              </a:p>
              <a:p>
                <a:endParaRPr lang="en-US" dirty="0"/>
              </a:p>
              <a:p>
                <a:endParaRPr lang="en-US" dirty="0"/>
              </a:p>
              <a:p>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m:t>
                    </m:r>
                    <m:r>
                      <a:rPr lang="en-US" b="0" i="1" smtClean="0">
                        <a:latin typeface="Cambria Math" panose="02040503050406030204" pitchFamily="18" charset="0"/>
                      </a:rPr>
                      <m:t>𝐹𝑜𝑢𝑟𝑖𝑒𝑟</m:t>
                    </m:r>
                    <m:r>
                      <a:rPr lang="en-US" b="0" i="1" smtClean="0">
                        <a:latin typeface="Cambria Math" panose="02040503050406030204" pitchFamily="18" charset="0"/>
                      </a:rPr>
                      <m:t>−</m:t>
                    </m:r>
                    <m:r>
                      <a:rPr lang="en-US" b="0" i="1" smtClean="0">
                        <a:latin typeface="Cambria Math" panose="02040503050406030204" pitchFamily="18" charset="0"/>
                      </a:rPr>
                      <m:t>𝑡𝑟𝑎𝑛𝑠𝑓𝑜𝑟𝑚</m:t>
                    </m:r>
                    <m:r>
                      <a:rPr lang="en-US" b="0" i="1" smtClean="0">
                        <a:latin typeface="Cambria Math" panose="02040503050406030204" pitchFamily="18" charset="0"/>
                      </a:rPr>
                      <m:t> </m:t>
                    </m:r>
                    <m:r>
                      <a:rPr lang="en-US" b="0" i="1" smtClean="0">
                        <a:latin typeface="Cambria Math" panose="02040503050406030204" pitchFamily="18" charset="0"/>
                      </a:rPr>
                      <m:t>𝑖𝑚𝑎𝑔𝑒</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r>
                      <a:rPr lang="en-US" b="0" i="1" smtClean="0">
                        <a:latin typeface="Cambria Math" panose="02040503050406030204" pitchFamily="18" charset="0"/>
                      </a:rPr>
                      <m:t>𝑑𝑜𝑚𝑎𝑖𝑛</m:t>
                    </m:r>
                  </m:oMath>
                </a14:m>
                <a:endParaRPr lang="en-US" b="0" dirty="0"/>
              </a:p>
              <a:p>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𝑂𝑟𝑖𝑔𝑖𝑛𝑎𝑙</m:t>
                    </m:r>
                    <m:r>
                      <a:rPr lang="en-US" b="0" i="1" smtClean="0">
                        <a:latin typeface="Cambria Math" panose="02040503050406030204" pitchFamily="18" charset="0"/>
                      </a:rPr>
                      <m:t> </m:t>
                    </m:r>
                    <m:r>
                      <a:rPr lang="en-US" b="0" i="1" smtClean="0">
                        <a:latin typeface="Cambria Math" panose="02040503050406030204" pitchFamily="18" charset="0"/>
                      </a:rPr>
                      <m:t>𝑠𝑝𝑎𝑡𝑖𝑎𝑙</m:t>
                    </m:r>
                    <m:r>
                      <a:rPr lang="en-US" b="0" i="1" smtClean="0">
                        <a:latin typeface="Cambria Math" panose="02040503050406030204" pitchFamily="18" charset="0"/>
                      </a:rPr>
                      <m:t> </m:t>
                    </m:r>
                    <m:r>
                      <a:rPr lang="en-US" b="0" i="1" smtClean="0">
                        <a:latin typeface="Cambria Math" panose="02040503050406030204" pitchFamily="18" charset="0"/>
                      </a:rPr>
                      <m:t>𝑑𝑜𝑚𝑎𝑖𝑛</m:t>
                    </m:r>
                    <m:r>
                      <a:rPr lang="en-US" b="0" i="1" smtClean="0">
                        <a:latin typeface="Cambria Math" panose="02040503050406030204" pitchFamily="18" charset="0"/>
                      </a:rPr>
                      <m:t> </m:t>
                    </m:r>
                    <m:r>
                      <a:rPr lang="en-US" b="0" i="1" smtClean="0">
                        <a:latin typeface="Cambria Math" panose="02040503050406030204" pitchFamily="18" charset="0"/>
                      </a:rPr>
                      <m:t>𝑖𝑚𝑎𝑔𝑒</m:t>
                    </m:r>
                  </m:oMath>
                </a14:m>
                <a:endParaRPr lang="en-US" b="0" dirty="0"/>
              </a:p>
              <a:p>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𝑓𝑟𝑒𝑞𝑢𝑒𝑛𝑐𝑦</m:t>
                    </m:r>
                    <m:r>
                      <a:rPr lang="en-US" b="0" i="1" smtClean="0">
                        <a:latin typeface="Cambria Math" panose="02040503050406030204" pitchFamily="18" charset="0"/>
                      </a:rPr>
                      <m:t> </m:t>
                    </m:r>
                    <m:r>
                      <a:rPr lang="en-US" b="0" i="1" smtClean="0">
                        <a:latin typeface="Cambria Math" panose="02040503050406030204" pitchFamily="18" charset="0"/>
                      </a:rPr>
                      <m:t>𝑖𝑛𝑑𝑖𝑐𝑒𝑠</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0BCFA2A-AD6F-04E6-3B4E-3505C8D07382}"/>
                  </a:ext>
                </a:extLst>
              </p:cNvPr>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814435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1C64-E074-CA52-4B5F-4A8837B8BEFC}"/>
              </a:ext>
            </a:extLst>
          </p:cNvPr>
          <p:cNvSpPr>
            <a:spLocks noGrp="1"/>
          </p:cNvSpPr>
          <p:nvPr>
            <p:ph type="title"/>
          </p:nvPr>
        </p:nvSpPr>
        <p:spPr>
          <a:xfrm>
            <a:off x="1061500" y="299462"/>
            <a:ext cx="10515600" cy="1325563"/>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METHODS OF IMAGE STEGANOGRAPHY</a:t>
            </a:r>
            <a:br>
              <a:rPr lang="en-US" b="1" dirty="0"/>
            </a:br>
            <a:endParaRPr lang="en-US"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6BB2F4A-ED4F-C132-CFCD-F22C22D05E8C}"/>
              </a:ext>
            </a:extLst>
          </p:cNvPr>
          <p:cNvSpPr/>
          <p:nvPr/>
        </p:nvSpPr>
        <p:spPr>
          <a:xfrm>
            <a:off x="5107028" y="2206600"/>
            <a:ext cx="2424545"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Image Steganography</a:t>
            </a:r>
          </a:p>
        </p:txBody>
      </p:sp>
      <p:sp>
        <p:nvSpPr>
          <p:cNvPr id="6" name="Rectangle 5">
            <a:extLst>
              <a:ext uri="{FF2B5EF4-FFF2-40B4-BE49-F238E27FC236}">
                <a16:creationId xmlns:a16="http://schemas.microsoft.com/office/drawing/2014/main" id="{BC7B0FBB-0769-C069-625B-07E6FEA54FB5}"/>
              </a:ext>
            </a:extLst>
          </p:cNvPr>
          <p:cNvSpPr/>
          <p:nvPr/>
        </p:nvSpPr>
        <p:spPr>
          <a:xfrm>
            <a:off x="2985654" y="3058877"/>
            <a:ext cx="2424545"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Spatial Domain</a:t>
            </a:r>
          </a:p>
        </p:txBody>
      </p:sp>
      <p:sp>
        <p:nvSpPr>
          <p:cNvPr id="7" name="Rectangle 6">
            <a:extLst>
              <a:ext uri="{FF2B5EF4-FFF2-40B4-BE49-F238E27FC236}">
                <a16:creationId xmlns:a16="http://schemas.microsoft.com/office/drawing/2014/main" id="{5B7B475C-AD97-5382-BC0C-EFF93054F307}"/>
              </a:ext>
            </a:extLst>
          </p:cNvPr>
          <p:cNvSpPr/>
          <p:nvPr/>
        </p:nvSpPr>
        <p:spPr>
          <a:xfrm>
            <a:off x="8064950" y="5230709"/>
            <a:ext cx="1112993" cy="5843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DCT</a:t>
            </a:r>
          </a:p>
        </p:txBody>
      </p:sp>
      <p:sp>
        <p:nvSpPr>
          <p:cNvPr id="8" name="Rectangle 7">
            <a:extLst>
              <a:ext uri="{FF2B5EF4-FFF2-40B4-BE49-F238E27FC236}">
                <a16:creationId xmlns:a16="http://schemas.microsoft.com/office/drawing/2014/main" id="{6EE42074-DA01-5477-0B6A-495B94A9270E}"/>
              </a:ext>
            </a:extLst>
          </p:cNvPr>
          <p:cNvSpPr/>
          <p:nvPr/>
        </p:nvSpPr>
        <p:spPr>
          <a:xfrm>
            <a:off x="7518968" y="3058877"/>
            <a:ext cx="2424545"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Transform Domain</a:t>
            </a:r>
          </a:p>
        </p:txBody>
      </p:sp>
      <p:sp>
        <p:nvSpPr>
          <p:cNvPr id="9" name="Rectangle 8">
            <a:extLst>
              <a:ext uri="{FF2B5EF4-FFF2-40B4-BE49-F238E27FC236}">
                <a16:creationId xmlns:a16="http://schemas.microsoft.com/office/drawing/2014/main" id="{344C2FFD-3F1F-6253-C616-8C32F5766C72}"/>
              </a:ext>
            </a:extLst>
          </p:cNvPr>
          <p:cNvSpPr/>
          <p:nvPr/>
        </p:nvSpPr>
        <p:spPr>
          <a:xfrm>
            <a:off x="6852678" y="5219319"/>
            <a:ext cx="1008564" cy="584356"/>
          </a:xfrm>
          <a:prstGeom prst="rect">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FFT</a:t>
            </a:r>
          </a:p>
        </p:txBody>
      </p:sp>
      <p:sp>
        <p:nvSpPr>
          <p:cNvPr id="10" name="Rectangle 9">
            <a:extLst>
              <a:ext uri="{FF2B5EF4-FFF2-40B4-BE49-F238E27FC236}">
                <a16:creationId xmlns:a16="http://schemas.microsoft.com/office/drawing/2014/main" id="{AD226EE6-6FF2-10B8-0F03-D8CF926B561D}"/>
              </a:ext>
            </a:extLst>
          </p:cNvPr>
          <p:cNvSpPr/>
          <p:nvPr/>
        </p:nvSpPr>
        <p:spPr>
          <a:xfrm>
            <a:off x="3409001" y="4400302"/>
            <a:ext cx="1577849" cy="93374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LSB</a:t>
            </a:r>
          </a:p>
        </p:txBody>
      </p:sp>
      <p:cxnSp>
        <p:nvCxnSpPr>
          <p:cNvPr id="12" name="Straight Arrow Connector 11">
            <a:extLst>
              <a:ext uri="{FF2B5EF4-FFF2-40B4-BE49-F238E27FC236}">
                <a16:creationId xmlns:a16="http://schemas.microsoft.com/office/drawing/2014/main" id="{8BCE94C1-04D6-D8FF-0DB2-9B4D0F7777E7}"/>
              </a:ext>
            </a:extLst>
          </p:cNvPr>
          <p:cNvCxnSpPr>
            <a:stCxn id="4" idx="2"/>
            <a:endCxn id="8" idx="0"/>
          </p:cNvCxnSpPr>
          <p:nvPr/>
        </p:nvCxnSpPr>
        <p:spPr>
          <a:xfrm>
            <a:off x="6319301" y="2802346"/>
            <a:ext cx="2411940" cy="25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441C65-9ACE-6639-4329-E9CBA2B849E3}"/>
              </a:ext>
            </a:extLst>
          </p:cNvPr>
          <p:cNvCxnSpPr>
            <a:endCxn id="6" idx="0"/>
          </p:cNvCxnSpPr>
          <p:nvPr/>
        </p:nvCxnSpPr>
        <p:spPr>
          <a:xfrm flipH="1">
            <a:off x="4197927" y="2830684"/>
            <a:ext cx="2121373" cy="228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44B939-0D87-D19F-BBDC-175F28766658}"/>
              </a:ext>
            </a:extLst>
          </p:cNvPr>
          <p:cNvCxnSpPr>
            <a:cxnSpLocks/>
            <a:stCxn id="8" idx="2"/>
            <a:endCxn id="7" idx="0"/>
          </p:cNvCxnSpPr>
          <p:nvPr/>
        </p:nvCxnSpPr>
        <p:spPr>
          <a:xfrm flipH="1">
            <a:off x="8621447" y="3654623"/>
            <a:ext cx="109794" cy="1576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41D1EC-0A41-80CB-AEB5-F5074B6A0CD8}"/>
              </a:ext>
            </a:extLst>
          </p:cNvPr>
          <p:cNvCxnSpPr>
            <a:cxnSpLocks/>
            <a:stCxn id="8" idx="2"/>
            <a:endCxn id="9" idx="0"/>
          </p:cNvCxnSpPr>
          <p:nvPr/>
        </p:nvCxnSpPr>
        <p:spPr>
          <a:xfrm flipH="1">
            <a:off x="7356960" y="3654623"/>
            <a:ext cx="1374281" cy="1564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84EF2E-B470-5D83-EA33-E00B1B6B9AAB}"/>
              </a:ext>
            </a:extLst>
          </p:cNvPr>
          <p:cNvCxnSpPr>
            <a:stCxn id="6" idx="2"/>
            <a:endCxn id="10" idx="0"/>
          </p:cNvCxnSpPr>
          <p:nvPr/>
        </p:nvCxnSpPr>
        <p:spPr>
          <a:xfrm flipH="1">
            <a:off x="4197926" y="3654623"/>
            <a:ext cx="1" cy="745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CA14141-EEED-1C56-0D9B-248811258C79}"/>
              </a:ext>
            </a:extLst>
          </p:cNvPr>
          <p:cNvSpPr/>
          <p:nvPr/>
        </p:nvSpPr>
        <p:spPr>
          <a:xfrm>
            <a:off x="9235360" y="5230709"/>
            <a:ext cx="862940"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DWT</a:t>
            </a:r>
          </a:p>
        </p:txBody>
      </p:sp>
      <p:sp>
        <p:nvSpPr>
          <p:cNvPr id="26" name="Rectangle 25">
            <a:extLst>
              <a:ext uri="{FF2B5EF4-FFF2-40B4-BE49-F238E27FC236}">
                <a16:creationId xmlns:a16="http://schemas.microsoft.com/office/drawing/2014/main" id="{FFB8276C-5179-CA88-7283-9CC5E89626DA}"/>
              </a:ext>
            </a:extLst>
          </p:cNvPr>
          <p:cNvSpPr/>
          <p:nvPr/>
        </p:nvSpPr>
        <p:spPr>
          <a:xfrm>
            <a:off x="5181934" y="4569301"/>
            <a:ext cx="1312181"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Others</a:t>
            </a:r>
          </a:p>
        </p:txBody>
      </p:sp>
      <p:sp>
        <p:nvSpPr>
          <p:cNvPr id="27" name="Rectangle 26">
            <a:extLst>
              <a:ext uri="{FF2B5EF4-FFF2-40B4-BE49-F238E27FC236}">
                <a16:creationId xmlns:a16="http://schemas.microsoft.com/office/drawing/2014/main" id="{E4C793A2-6EB2-F71D-1DAD-BE0D20B34112}"/>
              </a:ext>
            </a:extLst>
          </p:cNvPr>
          <p:cNvSpPr/>
          <p:nvPr/>
        </p:nvSpPr>
        <p:spPr>
          <a:xfrm>
            <a:off x="1992403" y="4623573"/>
            <a:ext cx="1312181"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EMD</a:t>
            </a:r>
          </a:p>
        </p:txBody>
      </p:sp>
      <p:sp>
        <p:nvSpPr>
          <p:cNvPr id="28" name="Rectangle 27">
            <a:extLst>
              <a:ext uri="{FF2B5EF4-FFF2-40B4-BE49-F238E27FC236}">
                <a16:creationId xmlns:a16="http://schemas.microsoft.com/office/drawing/2014/main" id="{3C7B10D9-D698-F1C7-B5AD-C7131702A9C6}"/>
              </a:ext>
            </a:extLst>
          </p:cNvPr>
          <p:cNvSpPr/>
          <p:nvPr/>
        </p:nvSpPr>
        <p:spPr>
          <a:xfrm>
            <a:off x="575805" y="4623573"/>
            <a:ext cx="1312181" cy="5957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PVD</a:t>
            </a:r>
          </a:p>
        </p:txBody>
      </p:sp>
      <p:sp>
        <p:nvSpPr>
          <p:cNvPr id="31" name="Rectangle 30">
            <a:extLst>
              <a:ext uri="{FF2B5EF4-FFF2-40B4-BE49-F238E27FC236}">
                <a16:creationId xmlns:a16="http://schemas.microsoft.com/office/drawing/2014/main" id="{0F45F30E-7AD2-ECC6-C3A6-695A9FE9B911}"/>
              </a:ext>
            </a:extLst>
          </p:cNvPr>
          <p:cNvSpPr/>
          <p:nvPr/>
        </p:nvSpPr>
        <p:spPr>
          <a:xfrm>
            <a:off x="10288769" y="5219319"/>
            <a:ext cx="1288331" cy="584356"/>
          </a:xfrm>
          <a:prstGeom prst="rect">
            <a:avLst/>
          </a:prstGeom>
          <a:solidFill>
            <a:schemeClr val="bg1"/>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solidFill>
                  <a:schemeClr val="tx1"/>
                </a:solidFill>
              </a:rPr>
              <a:t>Lah-Transform</a:t>
            </a:r>
          </a:p>
        </p:txBody>
      </p:sp>
      <p:cxnSp>
        <p:nvCxnSpPr>
          <p:cNvPr id="40" name="Straight Arrow Connector 39">
            <a:extLst>
              <a:ext uri="{FF2B5EF4-FFF2-40B4-BE49-F238E27FC236}">
                <a16:creationId xmlns:a16="http://schemas.microsoft.com/office/drawing/2014/main" id="{DB17F64F-DAB5-31E3-6D1D-1D7B85C0C81B}"/>
              </a:ext>
            </a:extLst>
          </p:cNvPr>
          <p:cNvCxnSpPr>
            <a:endCxn id="27" idx="0"/>
          </p:cNvCxnSpPr>
          <p:nvPr/>
        </p:nvCxnSpPr>
        <p:spPr>
          <a:xfrm flipH="1">
            <a:off x="2648494" y="3654623"/>
            <a:ext cx="1549432" cy="968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109A3A3-1FCE-3282-06B1-28A03BEDD82E}"/>
              </a:ext>
            </a:extLst>
          </p:cNvPr>
          <p:cNvCxnSpPr>
            <a:stCxn id="6" idx="2"/>
            <a:endCxn id="28" idx="0"/>
          </p:cNvCxnSpPr>
          <p:nvPr/>
        </p:nvCxnSpPr>
        <p:spPr>
          <a:xfrm flipH="1">
            <a:off x="1231896" y="3654623"/>
            <a:ext cx="2966031" cy="968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3AABD60-783A-6F61-7ADA-6CEF7BF314E4}"/>
              </a:ext>
            </a:extLst>
          </p:cNvPr>
          <p:cNvCxnSpPr>
            <a:stCxn id="6" idx="2"/>
            <a:endCxn id="26" idx="0"/>
          </p:cNvCxnSpPr>
          <p:nvPr/>
        </p:nvCxnSpPr>
        <p:spPr>
          <a:xfrm>
            <a:off x="4197927" y="3654623"/>
            <a:ext cx="1640098" cy="91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B5753D9-0332-FE40-B7EE-B704F3D8D9EB}"/>
              </a:ext>
            </a:extLst>
          </p:cNvPr>
          <p:cNvCxnSpPr>
            <a:endCxn id="25" idx="0"/>
          </p:cNvCxnSpPr>
          <p:nvPr/>
        </p:nvCxnSpPr>
        <p:spPr>
          <a:xfrm>
            <a:off x="8731241" y="3720285"/>
            <a:ext cx="935589" cy="151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F752004-9AE2-25A0-C949-AD2ACDE4726B}"/>
              </a:ext>
            </a:extLst>
          </p:cNvPr>
          <p:cNvCxnSpPr>
            <a:cxnSpLocks/>
            <a:endCxn id="31" idx="0"/>
          </p:cNvCxnSpPr>
          <p:nvPr/>
        </p:nvCxnSpPr>
        <p:spPr>
          <a:xfrm>
            <a:off x="8731241" y="3666013"/>
            <a:ext cx="2201694" cy="1553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050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5A7093-E571-A4EB-EB01-F3A5D45C503F}"/>
              </a:ext>
            </a:extLst>
          </p:cNvPr>
          <p:cNvPicPr>
            <a:picLocks noChangeAspect="1"/>
          </p:cNvPicPr>
          <p:nvPr/>
        </p:nvPicPr>
        <p:blipFill>
          <a:blip r:embed="rId3"/>
          <a:stretch>
            <a:fillRect/>
          </a:stretch>
        </p:blipFill>
        <p:spPr>
          <a:xfrm>
            <a:off x="2837564" y="1162368"/>
            <a:ext cx="6516872" cy="4884179"/>
          </a:xfrm>
          <a:prstGeom prst="rect">
            <a:avLst/>
          </a:prstGeom>
        </p:spPr>
      </p:pic>
      <p:sp>
        <p:nvSpPr>
          <p:cNvPr id="2" name="Title 1">
            <a:extLst>
              <a:ext uri="{FF2B5EF4-FFF2-40B4-BE49-F238E27FC236}">
                <a16:creationId xmlns:a16="http://schemas.microsoft.com/office/drawing/2014/main" id="{3CA26F77-90EC-A5E2-76B0-8B82E2C6A46F}"/>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Least Significant bit - method</a:t>
            </a:r>
          </a:p>
        </p:txBody>
      </p:sp>
      <p:sp>
        <p:nvSpPr>
          <p:cNvPr id="5" name="TextBox 4">
            <a:extLst>
              <a:ext uri="{FF2B5EF4-FFF2-40B4-BE49-F238E27FC236}">
                <a16:creationId xmlns:a16="http://schemas.microsoft.com/office/drawing/2014/main" id="{65D0DC19-3E01-91C5-E0F5-A597D3B8A26C}"/>
              </a:ext>
            </a:extLst>
          </p:cNvPr>
          <p:cNvSpPr txBox="1"/>
          <p:nvPr/>
        </p:nvSpPr>
        <p:spPr>
          <a:xfrm>
            <a:off x="838200" y="6134821"/>
            <a:ext cx="10526471" cy="461665"/>
          </a:xfrm>
          <a:prstGeom prst="rect">
            <a:avLst/>
          </a:prstGeom>
          <a:noFill/>
        </p:spPr>
        <p:txBody>
          <a:bodyPr wrap="none" rtlCol="0">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change the last bit value of a pixel, there won’t be much visible change in the color.</a:t>
            </a:r>
            <a:endParaRPr lang="en-US" sz="2400" dirty="0"/>
          </a:p>
        </p:txBody>
      </p:sp>
    </p:spTree>
    <p:extLst>
      <p:ext uri="{BB962C8B-B14F-4D97-AF65-F5344CB8AC3E}">
        <p14:creationId xmlns:p14="http://schemas.microsoft.com/office/powerpoint/2010/main" val="2709020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FFD1-873E-ECAE-04AB-9D56417BB409}"/>
              </a:ext>
            </a:extLst>
          </p:cNvPr>
          <p:cNvSpPr>
            <a:spLocks noGrp="1"/>
          </p:cNvSpPr>
          <p:nvPr>
            <p:ph type="title"/>
          </p:nvPr>
        </p:nvSpPr>
        <p:spPr/>
        <p:txBody>
          <a:bodyPr/>
          <a:lstStyle/>
          <a:p>
            <a:pPr algn="ctr"/>
            <a:r>
              <a:rPr lang="en-US" b="1" dirty="0"/>
              <a:t>Least Significant bit - method</a:t>
            </a:r>
          </a:p>
        </p:txBody>
      </p:sp>
      <p:pic>
        <p:nvPicPr>
          <p:cNvPr id="1026" name="Picture 2">
            <a:extLst>
              <a:ext uri="{FF2B5EF4-FFF2-40B4-BE49-F238E27FC236}">
                <a16:creationId xmlns:a16="http://schemas.microsoft.com/office/drawing/2014/main" id="{8A0AED8F-33EE-E957-C451-99FD01018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45281"/>
            <a:ext cx="10357668" cy="41674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91A0BC-7E20-60D5-CCCE-BDDB112275F5}"/>
              </a:ext>
            </a:extLst>
          </p:cNvPr>
          <p:cNvSpPr txBox="1"/>
          <p:nvPr/>
        </p:nvSpPr>
        <p:spPr>
          <a:xfrm>
            <a:off x="4570646" y="5512719"/>
            <a:ext cx="3050707" cy="461665"/>
          </a:xfrm>
          <a:prstGeom prst="rect">
            <a:avLst/>
          </a:prstGeom>
          <a:noFill/>
        </p:spPr>
        <p:txBody>
          <a:bodyPr wrap="none" rtlCol="0">
            <a:spAutoFit/>
          </a:bodyPr>
          <a:lstStyle/>
          <a:p>
            <a:r>
              <a:rPr lang="en-US" sz="2400" dirty="0"/>
              <a:t>Basic LSB process – [1] </a:t>
            </a:r>
          </a:p>
        </p:txBody>
      </p:sp>
    </p:spTree>
    <p:extLst>
      <p:ext uri="{BB962C8B-B14F-4D97-AF65-F5344CB8AC3E}">
        <p14:creationId xmlns:p14="http://schemas.microsoft.com/office/powerpoint/2010/main" val="2958223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8500E-4F55-E876-9D1C-66E2A1888FB1}"/>
              </a:ext>
            </a:extLst>
          </p:cNvPr>
          <p:cNvSpPr>
            <a:spLocks noGrp="1"/>
          </p:cNvSpPr>
          <p:nvPr>
            <p:ph type="title"/>
          </p:nvPr>
        </p:nvSpPr>
        <p:spPr/>
        <p:txBody>
          <a:bodyPr/>
          <a:lstStyle/>
          <a:p>
            <a:r>
              <a:rPr lang="en-US" dirty="0"/>
              <a:t>FFT method</a:t>
            </a:r>
          </a:p>
        </p:txBody>
      </p:sp>
      <p:pic>
        <p:nvPicPr>
          <p:cNvPr id="4" name="Picture 3">
            <a:extLst>
              <a:ext uri="{FF2B5EF4-FFF2-40B4-BE49-F238E27FC236}">
                <a16:creationId xmlns:a16="http://schemas.microsoft.com/office/drawing/2014/main" id="{270E109B-FA51-93B6-9928-78E51F241DBF}"/>
              </a:ext>
            </a:extLst>
          </p:cNvPr>
          <p:cNvPicPr>
            <a:picLocks noChangeAspect="1"/>
          </p:cNvPicPr>
          <p:nvPr/>
        </p:nvPicPr>
        <p:blipFill>
          <a:blip r:embed="rId3"/>
          <a:stretch>
            <a:fillRect/>
          </a:stretch>
        </p:blipFill>
        <p:spPr>
          <a:xfrm>
            <a:off x="1824350" y="1567614"/>
            <a:ext cx="8543299" cy="3389396"/>
          </a:xfrm>
          <a:prstGeom prst="rect">
            <a:avLst/>
          </a:prstGeom>
        </p:spPr>
      </p:pic>
      <p:sp>
        <p:nvSpPr>
          <p:cNvPr id="5" name="TextBox 4">
            <a:extLst>
              <a:ext uri="{FF2B5EF4-FFF2-40B4-BE49-F238E27FC236}">
                <a16:creationId xmlns:a16="http://schemas.microsoft.com/office/drawing/2014/main" id="{889F16F0-EDC6-5CA9-CB28-E38C3CF9D8C2}"/>
              </a:ext>
            </a:extLst>
          </p:cNvPr>
          <p:cNvSpPr txBox="1"/>
          <p:nvPr/>
        </p:nvSpPr>
        <p:spPr>
          <a:xfrm>
            <a:off x="192475" y="5236169"/>
            <a:ext cx="11161325" cy="923330"/>
          </a:xfrm>
          <a:prstGeom prst="rect">
            <a:avLst/>
          </a:prstGeom>
          <a:noFill/>
        </p:spPr>
        <p:txBody>
          <a:bodyPr wrap="square" rtlCol="0">
            <a:spAutoFit/>
          </a:bodyPr>
          <a:lstStyle/>
          <a:p>
            <a:pPr algn="just"/>
            <a:r>
              <a:rPr lang="en-US" dirty="0"/>
              <a:t>(a) Zebras image, (b) Inverse Fourier transform of exp( </a:t>
            </a:r>
            <a:r>
              <a:rPr lang="en-US" dirty="0" err="1"/>
              <a:t>j.θ</a:t>
            </a:r>
            <a:r>
              <a:rPr lang="en-US" dirty="0"/>
              <a:t>(</a:t>
            </a:r>
            <a:r>
              <a:rPr lang="en-US" dirty="0" err="1"/>
              <a:t>u,v</a:t>
            </a:r>
            <a:r>
              <a:rPr lang="en-US" dirty="0"/>
              <a:t>) ) (the phase-only image of the Red-channel of the Zebras image). (c) Inverse Fourier transform of |F(</a:t>
            </a:r>
            <a:r>
              <a:rPr lang="en-US" dirty="0" err="1"/>
              <a:t>u,v</a:t>
            </a:r>
            <a:r>
              <a:rPr lang="en-US" dirty="0"/>
              <a:t>)| (the magnitude-only image of the Red-channel of the Zebras image) [1]</a:t>
            </a:r>
          </a:p>
        </p:txBody>
      </p:sp>
    </p:spTree>
    <p:extLst>
      <p:ext uri="{BB962C8B-B14F-4D97-AF65-F5344CB8AC3E}">
        <p14:creationId xmlns:p14="http://schemas.microsoft.com/office/powerpoint/2010/main" val="1068944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1B14-EC88-D85F-5A06-74D813119522}"/>
              </a:ext>
            </a:extLst>
          </p:cNvPr>
          <p:cNvSpPr>
            <a:spLocks noGrp="1"/>
          </p:cNvSpPr>
          <p:nvPr>
            <p:ph type="title"/>
          </p:nvPr>
        </p:nvSpPr>
        <p:spPr>
          <a:xfrm>
            <a:off x="838200" y="365125"/>
            <a:ext cx="5617191" cy="1325563"/>
          </a:xfrm>
        </p:spPr>
        <p:txBody>
          <a:bodyPr/>
          <a:lstStyle/>
          <a:p>
            <a:r>
              <a:rPr lang="en-US" dirty="0"/>
              <a:t>Fast Fourier Transform method</a:t>
            </a:r>
          </a:p>
        </p:txBody>
      </p:sp>
      <p:pic>
        <p:nvPicPr>
          <p:cNvPr id="4" name="Picture 3">
            <a:extLst>
              <a:ext uri="{FF2B5EF4-FFF2-40B4-BE49-F238E27FC236}">
                <a16:creationId xmlns:a16="http://schemas.microsoft.com/office/drawing/2014/main" id="{8A17BECE-B9EF-E2D6-D7D3-A1DB5B0DECE0}"/>
              </a:ext>
            </a:extLst>
          </p:cNvPr>
          <p:cNvPicPr>
            <a:picLocks noChangeAspect="1"/>
          </p:cNvPicPr>
          <p:nvPr/>
        </p:nvPicPr>
        <p:blipFill>
          <a:blip r:embed="rId3"/>
          <a:stretch>
            <a:fillRect/>
          </a:stretch>
        </p:blipFill>
        <p:spPr>
          <a:xfrm>
            <a:off x="6029827" y="105607"/>
            <a:ext cx="6162173" cy="6646786"/>
          </a:xfrm>
          <a:prstGeom prst="rect">
            <a:avLst/>
          </a:prstGeom>
        </p:spPr>
      </p:pic>
      <p:sp>
        <p:nvSpPr>
          <p:cNvPr id="8" name="TextBox 7">
            <a:extLst>
              <a:ext uri="{FF2B5EF4-FFF2-40B4-BE49-F238E27FC236}">
                <a16:creationId xmlns:a16="http://schemas.microsoft.com/office/drawing/2014/main" id="{A3A6A5A4-852C-14C6-34C3-C555CD916D5D}"/>
              </a:ext>
            </a:extLst>
          </p:cNvPr>
          <p:cNvSpPr txBox="1"/>
          <p:nvPr/>
        </p:nvSpPr>
        <p:spPr>
          <a:xfrm>
            <a:off x="838200" y="2690336"/>
            <a:ext cx="5257800" cy="1477328"/>
          </a:xfrm>
          <a:prstGeom prst="rect">
            <a:avLst/>
          </a:prstGeom>
          <a:noFill/>
        </p:spPr>
        <p:txBody>
          <a:bodyPr wrap="square">
            <a:spAutoFit/>
          </a:bodyPr>
          <a:lstStyle/>
          <a:p>
            <a:r>
              <a:rPr lang="en-US" dirty="0"/>
              <a:t>The technique used to embed a hidden message image into the Fourier magnitude of the chrominance channels of the carrier image is to replace the low-frequency areas in the Fourier magnitude spectrum with the values of the hidden message’s image</a:t>
            </a:r>
          </a:p>
        </p:txBody>
      </p:sp>
    </p:spTree>
    <p:extLst>
      <p:ext uri="{BB962C8B-B14F-4D97-AF65-F5344CB8AC3E}">
        <p14:creationId xmlns:p14="http://schemas.microsoft.com/office/powerpoint/2010/main" val="190645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9031D-2CF1-94CD-14B5-81223BF762FE}"/>
              </a:ext>
            </a:extLst>
          </p:cNvPr>
          <p:cNvSpPr>
            <a:spLocks noGrp="1"/>
          </p:cNvSpPr>
          <p:nvPr>
            <p:ph type="title"/>
          </p:nvPr>
        </p:nvSpPr>
        <p:spPr/>
        <p:txBody>
          <a:bodyPr/>
          <a:lstStyle/>
          <a:p>
            <a:r>
              <a:rPr lang="en-US" b="1" i="1" u="sng" dirty="0"/>
              <a:t>Content: </a:t>
            </a:r>
          </a:p>
        </p:txBody>
      </p:sp>
      <p:sp>
        <p:nvSpPr>
          <p:cNvPr id="3" name="Content Placeholder 2">
            <a:extLst>
              <a:ext uri="{FF2B5EF4-FFF2-40B4-BE49-F238E27FC236}">
                <a16:creationId xmlns:a16="http://schemas.microsoft.com/office/drawing/2014/main" id="{CA8A87E4-94A1-D197-C355-922B6E902F91}"/>
              </a:ext>
            </a:extLst>
          </p:cNvPr>
          <p:cNvSpPr>
            <a:spLocks noGrp="1"/>
          </p:cNvSpPr>
          <p:nvPr>
            <p:ph idx="1"/>
          </p:nvPr>
        </p:nvSpPr>
        <p:spPr/>
        <p:txBody>
          <a:bodyPr>
            <a:normAutofit fontScale="92500" lnSpcReduction="10000"/>
          </a:bodyPr>
          <a:lstStyle/>
          <a:p>
            <a:pPr marL="514350" indent="-514350">
              <a:buAutoNum type="arabicPeriod"/>
            </a:pPr>
            <a:r>
              <a:rPr lang="en-US" dirty="0"/>
              <a:t>Introduction to the aim of this project</a:t>
            </a:r>
          </a:p>
          <a:p>
            <a:pPr marL="514350" indent="-514350">
              <a:buAutoNum type="arabicPeriod"/>
            </a:pPr>
            <a:r>
              <a:rPr lang="en-US" dirty="0"/>
              <a:t>Theory background:</a:t>
            </a:r>
          </a:p>
          <a:p>
            <a:pPr marL="514350" indent="-514350">
              <a:buAutoNum type="arabicPeriod"/>
            </a:pPr>
            <a:r>
              <a:rPr lang="en-US" dirty="0"/>
              <a:t>Image Steganography:</a:t>
            </a:r>
          </a:p>
          <a:p>
            <a:pPr marL="457200" lvl="1" indent="0">
              <a:buNone/>
            </a:pPr>
            <a:r>
              <a:rPr lang="en-US" dirty="0"/>
              <a:t>3.1. The algorithm of Image Steganography by DFT and FFT:</a:t>
            </a:r>
          </a:p>
          <a:p>
            <a:pPr marL="457200" lvl="1" indent="0">
              <a:buNone/>
            </a:pPr>
            <a:r>
              <a:rPr lang="en-US" dirty="0"/>
              <a:t>3.2. The overview of </a:t>
            </a:r>
            <a:r>
              <a:rPr lang="en-US" dirty="0" err="1"/>
              <a:t>Matlab</a:t>
            </a:r>
            <a:r>
              <a:rPr lang="en-US" dirty="0"/>
              <a:t> code </a:t>
            </a:r>
            <a:r>
              <a:rPr lang="en-US" dirty="0" err="1"/>
              <a:t>explantions</a:t>
            </a:r>
            <a:r>
              <a:rPr lang="en-US" dirty="0"/>
              <a:t>:</a:t>
            </a:r>
          </a:p>
          <a:p>
            <a:pPr marL="457200" lvl="1" indent="0">
              <a:buNone/>
            </a:pPr>
            <a:r>
              <a:rPr lang="en-US" dirty="0"/>
              <a:t>3.3. The results of </a:t>
            </a:r>
            <a:r>
              <a:rPr lang="en-US" dirty="0" err="1"/>
              <a:t>Matlab</a:t>
            </a:r>
            <a:r>
              <a:rPr lang="en-US" dirty="0"/>
              <a:t> stimulation:</a:t>
            </a:r>
          </a:p>
          <a:p>
            <a:pPr marL="0" indent="0">
              <a:buNone/>
            </a:pPr>
            <a:r>
              <a:rPr lang="en-US" dirty="0"/>
              <a:t>4.   </a:t>
            </a:r>
            <a:r>
              <a:rPr lang="en-US" u="sng" dirty="0"/>
              <a:t>Extra:</a:t>
            </a:r>
            <a:r>
              <a:rPr lang="en-US" dirty="0"/>
              <a:t> Fault detection:</a:t>
            </a:r>
          </a:p>
          <a:p>
            <a:pPr marL="0" indent="0">
              <a:buNone/>
            </a:pPr>
            <a:r>
              <a:rPr lang="en-US" dirty="0"/>
              <a:t>4.1. Moving Average Filter</a:t>
            </a:r>
          </a:p>
          <a:p>
            <a:pPr marL="0" indent="0">
              <a:buNone/>
            </a:pPr>
            <a:r>
              <a:rPr lang="en-US" dirty="0"/>
              <a:t>4.2. Normal state and Fault behavior</a:t>
            </a:r>
          </a:p>
          <a:p>
            <a:pPr marL="0" indent="0">
              <a:buNone/>
            </a:pPr>
            <a:r>
              <a:rPr lang="en-US" dirty="0"/>
              <a:t>4.3. Fault characteristic and detection</a:t>
            </a:r>
          </a:p>
          <a:p>
            <a:pPr marL="0" indent="0">
              <a:buNone/>
            </a:pPr>
            <a:endParaRPr lang="en-US" dirty="0"/>
          </a:p>
          <a:p>
            <a:pPr marL="514350" indent="-514350">
              <a:buAutoNum type="arabicPeriod"/>
            </a:pPr>
            <a:endParaRPr lang="en-US" dirty="0"/>
          </a:p>
        </p:txBody>
      </p:sp>
    </p:spTree>
    <p:extLst>
      <p:ext uri="{BB962C8B-B14F-4D97-AF65-F5344CB8AC3E}">
        <p14:creationId xmlns:p14="http://schemas.microsoft.com/office/powerpoint/2010/main" val="135107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A5E0D1-F7A1-869D-22A3-7AE7F2C8ED77}"/>
              </a:ext>
            </a:extLst>
          </p:cNvPr>
          <p:cNvPicPr>
            <a:picLocks noChangeAspect="1"/>
          </p:cNvPicPr>
          <p:nvPr/>
        </p:nvPicPr>
        <p:blipFill>
          <a:blip r:embed="rId3"/>
          <a:stretch>
            <a:fillRect/>
          </a:stretch>
        </p:blipFill>
        <p:spPr>
          <a:xfrm>
            <a:off x="6467903" y="887913"/>
            <a:ext cx="4885897" cy="5082174"/>
          </a:xfrm>
          <a:prstGeom prst="rect">
            <a:avLst/>
          </a:prstGeom>
        </p:spPr>
      </p:pic>
      <p:sp>
        <p:nvSpPr>
          <p:cNvPr id="2" name="Title 1">
            <a:extLst>
              <a:ext uri="{FF2B5EF4-FFF2-40B4-BE49-F238E27FC236}">
                <a16:creationId xmlns:a16="http://schemas.microsoft.com/office/drawing/2014/main" id="{413F6C2C-B9D0-2FA6-600E-2247889F69E7}"/>
              </a:ext>
            </a:extLst>
          </p:cNvPr>
          <p:cNvSpPr>
            <a:spLocks noGrp="1"/>
          </p:cNvSpPr>
          <p:nvPr>
            <p:ph type="title"/>
          </p:nvPr>
        </p:nvSpPr>
        <p:spPr/>
        <p:txBody>
          <a:bodyPr/>
          <a:lstStyle/>
          <a:p>
            <a:r>
              <a:rPr lang="en-US" dirty="0"/>
              <a:t>Fast Fourier Transform method</a:t>
            </a:r>
          </a:p>
        </p:txBody>
      </p:sp>
      <p:pic>
        <p:nvPicPr>
          <p:cNvPr id="5" name="Picture 4">
            <a:extLst>
              <a:ext uri="{FF2B5EF4-FFF2-40B4-BE49-F238E27FC236}">
                <a16:creationId xmlns:a16="http://schemas.microsoft.com/office/drawing/2014/main" id="{C8C1B016-BFF2-6FA5-3F2A-2D539F041986}"/>
              </a:ext>
            </a:extLst>
          </p:cNvPr>
          <p:cNvPicPr>
            <a:picLocks noChangeAspect="1"/>
          </p:cNvPicPr>
          <p:nvPr/>
        </p:nvPicPr>
        <p:blipFill>
          <a:blip r:embed="rId4"/>
          <a:stretch>
            <a:fillRect/>
          </a:stretch>
        </p:blipFill>
        <p:spPr>
          <a:xfrm>
            <a:off x="580153" y="2112128"/>
            <a:ext cx="5143945" cy="3857959"/>
          </a:xfrm>
          <a:prstGeom prst="rect">
            <a:avLst/>
          </a:prstGeom>
        </p:spPr>
      </p:pic>
      <p:sp>
        <p:nvSpPr>
          <p:cNvPr id="6" name="TextBox 5">
            <a:extLst>
              <a:ext uri="{FF2B5EF4-FFF2-40B4-BE49-F238E27FC236}">
                <a16:creationId xmlns:a16="http://schemas.microsoft.com/office/drawing/2014/main" id="{5C4BB51D-1116-0B95-CE47-A9BB673F83C7}"/>
              </a:ext>
            </a:extLst>
          </p:cNvPr>
          <p:cNvSpPr txBox="1"/>
          <p:nvPr/>
        </p:nvSpPr>
        <p:spPr>
          <a:xfrm>
            <a:off x="2057434" y="6031210"/>
            <a:ext cx="2189382" cy="461665"/>
          </a:xfrm>
          <a:prstGeom prst="rect">
            <a:avLst/>
          </a:prstGeom>
          <a:noFill/>
        </p:spPr>
        <p:txBody>
          <a:bodyPr wrap="none" rtlCol="0">
            <a:spAutoFit/>
          </a:bodyPr>
          <a:lstStyle/>
          <a:p>
            <a:r>
              <a:rPr lang="en-US" sz="2400" dirty="0"/>
              <a:t>RGB color space</a:t>
            </a:r>
          </a:p>
        </p:txBody>
      </p:sp>
      <p:sp>
        <p:nvSpPr>
          <p:cNvPr id="7" name="TextBox 6">
            <a:extLst>
              <a:ext uri="{FF2B5EF4-FFF2-40B4-BE49-F238E27FC236}">
                <a16:creationId xmlns:a16="http://schemas.microsoft.com/office/drawing/2014/main" id="{83BD71B0-A899-570F-69B3-260CFD9187A9}"/>
              </a:ext>
            </a:extLst>
          </p:cNvPr>
          <p:cNvSpPr txBox="1"/>
          <p:nvPr/>
        </p:nvSpPr>
        <p:spPr>
          <a:xfrm>
            <a:off x="7816160" y="6031210"/>
            <a:ext cx="2104102" cy="461665"/>
          </a:xfrm>
          <a:prstGeom prst="rect">
            <a:avLst/>
          </a:prstGeom>
          <a:noFill/>
        </p:spPr>
        <p:txBody>
          <a:bodyPr wrap="none" rtlCol="0">
            <a:spAutoFit/>
          </a:bodyPr>
          <a:lstStyle/>
          <a:p>
            <a:r>
              <a:rPr lang="en-US" sz="2400" dirty="0"/>
              <a:t>Lab color space</a:t>
            </a:r>
          </a:p>
        </p:txBody>
      </p:sp>
    </p:spTree>
    <p:extLst>
      <p:ext uri="{BB962C8B-B14F-4D97-AF65-F5344CB8AC3E}">
        <p14:creationId xmlns:p14="http://schemas.microsoft.com/office/powerpoint/2010/main" val="1397855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6BC741-5009-51D3-98CE-749C1E38F29F}"/>
              </a:ext>
            </a:extLst>
          </p:cNvPr>
          <p:cNvPicPr>
            <a:picLocks noChangeAspect="1"/>
          </p:cNvPicPr>
          <p:nvPr/>
        </p:nvPicPr>
        <p:blipFill>
          <a:blip r:embed="rId3"/>
          <a:stretch>
            <a:fillRect/>
          </a:stretch>
        </p:blipFill>
        <p:spPr>
          <a:xfrm>
            <a:off x="247222" y="2397512"/>
            <a:ext cx="6377208" cy="892809"/>
          </a:xfrm>
          <a:prstGeom prst="rect">
            <a:avLst/>
          </a:prstGeom>
        </p:spPr>
      </p:pic>
      <p:sp>
        <p:nvSpPr>
          <p:cNvPr id="2" name="Title 1">
            <a:extLst>
              <a:ext uri="{FF2B5EF4-FFF2-40B4-BE49-F238E27FC236}">
                <a16:creationId xmlns:a16="http://schemas.microsoft.com/office/drawing/2014/main" id="{B43A2314-A289-8753-504E-BCD4FF57B74D}"/>
              </a:ext>
            </a:extLst>
          </p:cNvPr>
          <p:cNvSpPr>
            <a:spLocks noGrp="1"/>
          </p:cNvSpPr>
          <p:nvPr>
            <p:ph type="title"/>
          </p:nvPr>
        </p:nvSpPr>
        <p:spPr/>
        <p:txBody>
          <a:bodyPr/>
          <a:lstStyle/>
          <a:p>
            <a:r>
              <a:rPr lang="en-US" dirty="0"/>
              <a:t>Result of the FFT method</a:t>
            </a:r>
          </a:p>
        </p:txBody>
      </p:sp>
      <p:sp>
        <p:nvSpPr>
          <p:cNvPr id="3" name="Content Placeholder 2">
            <a:extLst>
              <a:ext uri="{FF2B5EF4-FFF2-40B4-BE49-F238E27FC236}">
                <a16:creationId xmlns:a16="http://schemas.microsoft.com/office/drawing/2014/main" id="{720AAC1F-E253-5AA6-541E-E72AF89545B7}"/>
              </a:ext>
            </a:extLst>
          </p:cNvPr>
          <p:cNvSpPr>
            <a:spLocks noGrp="1"/>
          </p:cNvSpPr>
          <p:nvPr>
            <p:ph idx="1"/>
          </p:nvPr>
        </p:nvSpPr>
        <p:spPr>
          <a:xfrm>
            <a:off x="838200" y="1825625"/>
            <a:ext cx="10515600" cy="658495"/>
          </a:xfrm>
        </p:spPr>
        <p:txBody>
          <a:bodyPr/>
          <a:lstStyle/>
          <a:p>
            <a:r>
              <a:rPr lang="en-US" dirty="0"/>
              <a:t>1</a:t>
            </a:r>
            <a:r>
              <a:rPr lang="en-US" baseline="30000" dirty="0"/>
              <a:t>st</a:t>
            </a:r>
            <a:r>
              <a:rPr lang="en-US" dirty="0"/>
              <a:t> RGB to Lab space</a:t>
            </a:r>
          </a:p>
        </p:txBody>
      </p:sp>
      <p:pic>
        <p:nvPicPr>
          <p:cNvPr id="4" name="Picture 3">
            <a:extLst>
              <a:ext uri="{FF2B5EF4-FFF2-40B4-BE49-F238E27FC236}">
                <a16:creationId xmlns:a16="http://schemas.microsoft.com/office/drawing/2014/main" id="{E57FB08A-2D0B-38ED-E2EF-851FC534F030}"/>
              </a:ext>
            </a:extLst>
          </p:cNvPr>
          <p:cNvPicPr>
            <a:picLocks noChangeAspect="1"/>
          </p:cNvPicPr>
          <p:nvPr/>
        </p:nvPicPr>
        <p:blipFill>
          <a:blip r:embed="rId4"/>
          <a:stretch>
            <a:fillRect/>
          </a:stretch>
        </p:blipFill>
        <p:spPr>
          <a:xfrm>
            <a:off x="6033452" y="1690688"/>
            <a:ext cx="5611495" cy="4703513"/>
          </a:xfrm>
          <a:prstGeom prst="rect">
            <a:avLst/>
          </a:prstGeom>
        </p:spPr>
      </p:pic>
      <p:pic>
        <p:nvPicPr>
          <p:cNvPr id="5" name="Picture 4">
            <a:extLst>
              <a:ext uri="{FF2B5EF4-FFF2-40B4-BE49-F238E27FC236}">
                <a16:creationId xmlns:a16="http://schemas.microsoft.com/office/drawing/2014/main" id="{3B4B7E40-837A-F415-82AF-DDD1C85422AD}"/>
              </a:ext>
            </a:extLst>
          </p:cNvPr>
          <p:cNvPicPr>
            <a:picLocks noChangeAspect="1"/>
          </p:cNvPicPr>
          <p:nvPr/>
        </p:nvPicPr>
        <p:blipFill>
          <a:blip r:embed="rId5"/>
          <a:stretch>
            <a:fillRect/>
          </a:stretch>
        </p:blipFill>
        <p:spPr>
          <a:xfrm>
            <a:off x="89852" y="3290321"/>
            <a:ext cx="5943600" cy="3103880"/>
          </a:xfrm>
          <a:prstGeom prst="rect">
            <a:avLst/>
          </a:prstGeom>
        </p:spPr>
      </p:pic>
    </p:spTree>
    <p:extLst>
      <p:ext uri="{BB962C8B-B14F-4D97-AF65-F5344CB8AC3E}">
        <p14:creationId xmlns:p14="http://schemas.microsoft.com/office/powerpoint/2010/main" val="2888235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FDE5C-10E1-548B-0B36-ABBAD5A8C80B}"/>
              </a:ext>
            </a:extLst>
          </p:cNvPr>
          <p:cNvSpPr>
            <a:spLocks noGrp="1"/>
          </p:cNvSpPr>
          <p:nvPr>
            <p:ph type="title"/>
          </p:nvPr>
        </p:nvSpPr>
        <p:spPr/>
        <p:txBody>
          <a:bodyPr/>
          <a:lstStyle/>
          <a:p>
            <a:r>
              <a:rPr lang="en-US" dirty="0"/>
              <a:t>Result of the FFT method</a:t>
            </a:r>
          </a:p>
        </p:txBody>
      </p:sp>
      <p:sp>
        <p:nvSpPr>
          <p:cNvPr id="3" name="Content Placeholder 2">
            <a:extLst>
              <a:ext uri="{FF2B5EF4-FFF2-40B4-BE49-F238E27FC236}">
                <a16:creationId xmlns:a16="http://schemas.microsoft.com/office/drawing/2014/main" id="{889EE89D-583D-88C8-20D0-A99BF2334941}"/>
              </a:ext>
            </a:extLst>
          </p:cNvPr>
          <p:cNvSpPr>
            <a:spLocks noGrp="1"/>
          </p:cNvSpPr>
          <p:nvPr>
            <p:ph idx="1"/>
          </p:nvPr>
        </p:nvSpPr>
        <p:spPr>
          <a:xfrm>
            <a:off x="838200" y="1825625"/>
            <a:ext cx="4901247" cy="551815"/>
          </a:xfrm>
        </p:spPr>
        <p:txBody>
          <a:bodyPr/>
          <a:lstStyle/>
          <a:p>
            <a:r>
              <a:rPr lang="en-US" dirty="0"/>
              <a:t>Apply FFT 2D to the channel a*</a:t>
            </a:r>
          </a:p>
        </p:txBody>
      </p:sp>
      <p:pic>
        <p:nvPicPr>
          <p:cNvPr id="4" name="Picture 3">
            <a:extLst>
              <a:ext uri="{FF2B5EF4-FFF2-40B4-BE49-F238E27FC236}">
                <a16:creationId xmlns:a16="http://schemas.microsoft.com/office/drawing/2014/main" id="{FDF62DC4-0737-DD11-1096-4FABA6B4EB57}"/>
              </a:ext>
            </a:extLst>
          </p:cNvPr>
          <p:cNvPicPr>
            <a:picLocks noChangeAspect="1"/>
          </p:cNvPicPr>
          <p:nvPr/>
        </p:nvPicPr>
        <p:blipFill>
          <a:blip r:embed="rId2"/>
          <a:stretch>
            <a:fillRect/>
          </a:stretch>
        </p:blipFill>
        <p:spPr>
          <a:xfrm>
            <a:off x="5739447" y="1667351"/>
            <a:ext cx="5925185" cy="4667885"/>
          </a:xfrm>
          <a:prstGeom prst="rect">
            <a:avLst/>
          </a:prstGeom>
        </p:spPr>
      </p:pic>
      <p:sp>
        <p:nvSpPr>
          <p:cNvPr id="7" name="TextBox 6">
            <a:extLst>
              <a:ext uri="{FF2B5EF4-FFF2-40B4-BE49-F238E27FC236}">
                <a16:creationId xmlns:a16="http://schemas.microsoft.com/office/drawing/2014/main" id="{EE552A9D-8463-B078-4578-8A13A5603401}"/>
              </a:ext>
            </a:extLst>
          </p:cNvPr>
          <p:cNvSpPr txBox="1"/>
          <p:nvPr/>
        </p:nvSpPr>
        <p:spPr>
          <a:xfrm>
            <a:off x="527368" y="2571222"/>
            <a:ext cx="5212079" cy="2860142"/>
          </a:xfrm>
          <a:prstGeom prst="rect">
            <a:avLst/>
          </a:prstGeom>
          <a:noFill/>
        </p:spPr>
        <p:txBody>
          <a:bodyPr wrap="square">
            <a:spAutoFit/>
          </a:bodyPr>
          <a:lstStyle/>
          <a:p>
            <a:pPr marL="0" marR="0">
              <a:lnSpc>
                <a:spcPct val="107000"/>
              </a:lnSpc>
              <a:spcAft>
                <a:spcPts val="800"/>
              </a:spcAft>
            </a:pP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Apply 2D FFT to a* channel</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fft2(a); </a:t>
            </a: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Compute FFT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fftA_shifted</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fftshift</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Shift zero-frequency component to center</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magnitudeA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abs(</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fftA_shifted</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Magnitude spectrum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phaseA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angle(</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fftA_shifted</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Phase spectrum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699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A904-395D-97D1-3976-F0BF8361F2F9}"/>
              </a:ext>
            </a:extLst>
          </p:cNvPr>
          <p:cNvSpPr>
            <a:spLocks noGrp="1"/>
          </p:cNvSpPr>
          <p:nvPr>
            <p:ph type="title"/>
          </p:nvPr>
        </p:nvSpPr>
        <p:spPr/>
        <p:txBody>
          <a:bodyPr/>
          <a:lstStyle/>
          <a:p>
            <a:r>
              <a:rPr lang="en-US" dirty="0"/>
              <a:t>Result of the FFT method</a:t>
            </a:r>
          </a:p>
        </p:txBody>
      </p:sp>
      <p:sp>
        <p:nvSpPr>
          <p:cNvPr id="3" name="Content Placeholder 2">
            <a:extLst>
              <a:ext uri="{FF2B5EF4-FFF2-40B4-BE49-F238E27FC236}">
                <a16:creationId xmlns:a16="http://schemas.microsoft.com/office/drawing/2014/main" id="{B92BA0C7-4F1A-4C09-6092-81256E363D83}"/>
              </a:ext>
            </a:extLst>
          </p:cNvPr>
          <p:cNvSpPr>
            <a:spLocks noGrp="1"/>
          </p:cNvSpPr>
          <p:nvPr>
            <p:ph idx="1"/>
          </p:nvPr>
        </p:nvSpPr>
        <p:spPr>
          <a:xfrm>
            <a:off x="-1" y="1431901"/>
            <a:ext cx="4933085" cy="5182259"/>
          </a:xfrm>
        </p:spPr>
        <p:txBody>
          <a:bodyPr>
            <a:normAutofit/>
          </a:bodyPr>
          <a:lstStyle/>
          <a:p>
            <a:r>
              <a:rPr lang="en-US" dirty="0"/>
              <a:t>Implement the image</a:t>
            </a:r>
          </a:p>
          <a:p>
            <a:pPr marL="0" marR="0" indent="0" algn="just">
              <a:lnSpc>
                <a:spcPct val="107000"/>
              </a:lnSpc>
              <a:spcBef>
                <a:spcPts val="0"/>
              </a:spcBef>
              <a:spcAft>
                <a:spcPts val="800"/>
              </a:spcAft>
              <a:buNone/>
            </a:pPr>
            <a:r>
              <a:rPr lang="en-US" sz="1800" kern="0" dirty="0">
                <a:solidFill>
                  <a:srgbClr val="008013"/>
                </a:solidFill>
                <a:effectLst/>
                <a:latin typeface="Consolas" panose="020B0609020204030204" pitchFamily="49" charset="0"/>
                <a:ea typeface="Times New Roman" panose="02020603050405020304" pitchFamily="18" charset="0"/>
                <a:cs typeface="Times New Roman" panose="02020603050405020304" pitchFamily="18" charset="0"/>
              </a:rPr>
              <a:t>% Embed the hidden message into the next-to-center region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for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i</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1:embedSizeRows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for </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j = 1:embedSizeCols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magnitudeA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startRow</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i</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- 1,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startCol</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j - 1) = </a:t>
            </a:r>
            <a:r>
              <a:rPr lang="en-US" sz="18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magnitudeA</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startRow</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i</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- 1,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startCol</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 j - 1) + </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hiddenMessageResized</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a:t>
            </a: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i</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j);</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a:t>
            </a:r>
            <a:r>
              <a:rPr lang="en-US" sz="18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end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buNone/>
            </a:pPr>
            <a:r>
              <a:rPr lang="en-US" sz="1800" kern="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end</a:t>
            </a:r>
            <a:endParaRPr lang="en-US" dirty="0"/>
          </a:p>
        </p:txBody>
      </p:sp>
      <p:pic>
        <p:nvPicPr>
          <p:cNvPr id="5" name="Picture 4">
            <a:extLst>
              <a:ext uri="{FF2B5EF4-FFF2-40B4-BE49-F238E27FC236}">
                <a16:creationId xmlns:a16="http://schemas.microsoft.com/office/drawing/2014/main" id="{08C42FAA-5246-D41D-C9B0-BC52672893B9}"/>
              </a:ext>
            </a:extLst>
          </p:cNvPr>
          <p:cNvPicPr>
            <a:picLocks noChangeAspect="1"/>
          </p:cNvPicPr>
          <p:nvPr/>
        </p:nvPicPr>
        <p:blipFill>
          <a:blip r:embed="rId3"/>
          <a:stretch>
            <a:fillRect/>
          </a:stretch>
        </p:blipFill>
        <p:spPr>
          <a:xfrm>
            <a:off x="4933085" y="1431901"/>
            <a:ext cx="6632325" cy="5060974"/>
          </a:xfrm>
          <a:prstGeom prst="rect">
            <a:avLst/>
          </a:prstGeom>
        </p:spPr>
      </p:pic>
      <p:pic>
        <p:nvPicPr>
          <p:cNvPr id="7" name="Picture 6">
            <a:extLst>
              <a:ext uri="{FF2B5EF4-FFF2-40B4-BE49-F238E27FC236}">
                <a16:creationId xmlns:a16="http://schemas.microsoft.com/office/drawing/2014/main" id="{2B14A685-B9FA-D922-9025-73562B57DF86}"/>
              </a:ext>
            </a:extLst>
          </p:cNvPr>
          <p:cNvPicPr>
            <a:picLocks noChangeAspect="1"/>
          </p:cNvPicPr>
          <p:nvPr/>
        </p:nvPicPr>
        <p:blipFill>
          <a:blip r:embed="rId4"/>
          <a:stretch>
            <a:fillRect/>
          </a:stretch>
        </p:blipFill>
        <p:spPr>
          <a:xfrm>
            <a:off x="2179320" y="5292557"/>
            <a:ext cx="2631845" cy="1200318"/>
          </a:xfrm>
          <a:prstGeom prst="rect">
            <a:avLst/>
          </a:prstGeom>
        </p:spPr>
      </p:pic>
    </p:spTree>
    <p:extLst>
      <p:ext uri="{BB962C8B-B14F-4D97-AF65-F5344CB8AC3E}">
        <p14:creationId xmlns:p14="http://schemas.microsoft.com/office/powerpoint/2010/main" val="3160345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29B19-067B-62EE-B828-8F4DAD298C78}"/>
              </a:ext>
            </a:extLst>
          </p:cNvPr>
          <p:cNvSpPr>
            <a:spLocks noGrp="1"/>
          </p:cNvSpPr>
          <p:nvPr>
            <p:ph type="title"/>
          </p:nvPr>
        </p:nvSpPr>
        <p:spPr/>
        <p:txBody>
          <a:bodyPr/>
          <a:lstStyle/>
          <a:p>
            <a:r>
              <a:rPr lang="en-US" dirty="0"/>
              <a:t>Result of the FFT method</a:t>
            </a:r>
          </a:p>
        </p:txBody>
      </p:sp>
      <p:sp>
        <p:nvSpPr>
          <p:cNvPr id="3" name="Content Placeholder 2">
            <a:extLst>
              <a:ext uri="{FF2B5EF4-FFF2-40B4-BE49-F238E27FC236}">
                <a16:creationId xmlns:a16="http://schemas.microsoft.com/office/drawing/2014/main" id="{62426A6C-26E1-233F-ED70-FC200B03B6F9}"/>
              </a:ext>
            </a:extLst>
          </p:cNvPr>
          <p:cNvSpPr>
            <a:spLocks noGrp="1"/>
          </p:cNvSpPr>
          <p:nvPr>
            <p:ph idx="1"/>
          </p:nvPr>
        </p:nvSpPr>
        <p:spPr>
          <a:xfrm>
            <a:off x="838200" y="1825625"/>
            <a:ext cx="10515600" cy="856615"/>
          </a:xfrm>
        </p:spPr>
        <p:txBody>
          <a:bodyPr/>
          <a:lstStyle/>
          <a:p>
            <a:r>
              <a:rPr lang="en-US" dirty="0"/>
              <a:t>4</a:t>
            </a:r>
            <a:r>
              <a:rPr lang="en-US" baseline="30000" dirty="0"/>
              <a:t>th</a:t>
            </a:r>
            <a:r>
              <a:rPr lang="en-US" dirty="0"/>
              <a:t> Apply the IFFT and Lab to RGB space </a:t>
            </a:r>
          </a:p>
        </p:txBody>
      </p:sp>
      <p:pic>
        <p:nvPicPr>
          <p:cNvPr id="5" name="Picture 4">
            <a:extLst>
              <a:ext uri="{FF2B5EF4-FFF2-40B4-BE49-F238E27FC236}">
                <a16:creationId xmlns:a16="http://schemas.microsoft.com/office/drawing/2014/main" id="{B1512322-7071-E2E9-8848-FBA0AC0554D1}"/>
              </a:ext>
            </a:extLst>
          </p:cNvPr>
          <p:cNvPicPr>
            <a:picLocks noChangeAspect="1"/>
          </p:cNvPicPr>
          <p:nvPr/>
        </p:nvPicPr>
        <p:blipFill>
          <a:blip r:embed="rId2"/>
          <a:stretch>
            <a:fillRect/>
          </a:stretch>
        </p:blipFill>
        <p:spPr>
          <a:xfrm>
            <a:off x="7139171" y="0"/>
            <a:ext cx="5052829" cy="6858000"/>
          </a:xfrm>
          <a:prstGeom prst="rect">
            <a:avLst/>
          </a:prstGeom>
        </p:spPr>
      </p:pic>
    </p:spTree>
    <p:extLst>
      <p:ext uri="{BB962C8B-B14F-4D97-AF65-F5344CB8AC3E}">
        <p14:creationId xmlns:p14="http://schemas.microsoft.com/office/powerpoint/2010/main" val="408751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336E1-DF32-42A5-584D-ED92EFEA5DF1}"/>
              </a:ext>
            </a:extLst>
          </p:cNvPr>
          <p:cNvSpPr>
            <a:spLocks noGrp="1"/>
          </p:cNvSpPr>
          <p:nvPr>
            <p:ph type="title"/>
          </p:nvPr>
        </p:nvSpPr>
        <p:spPr/>
        <p:txBody>
          <a:bodyPr/>
          <a:lstStyle/>
          <a:p>
            <a:r>
              <a:rPr lang="en-US" dirty="0"/>
              <a:t>Result of the FFT method</a:t>
            </a:r>
          </a:p>
        </p:txBody>
      </p:sp>
      <p:pic>
        <p:nvPicPr>
          <p:cNvPr id="5" name="Picture 4">
            <a:extLst>
              <a:ext uri="{FF2B5EF4-FFF2-40B4-BE49-F238E27FC236}">
                <a16:creationId xmlns:a16="http://schemas.microsoft.com/office/drawing/2014/main" id="{5EB8FE8F-78EF-89BA-ECF9-453D94E51BE3}"/>
              </a:ext>
            </a:extLst>
          </p:cNvPr>
          <p:cNvPicPr>
            <a:picLocks noChangeAspect="1"/>
          </p:cNvPicPr>
          <p:nvPr/>
        </p:nvPicPr>
        <p:blipFill>
          <a:blip r:embed="rId2"/>
          <a:stretch>
            <a:fillRect/>
          </a:stretch>
        </p:blipFill>
        <p:spPr>
          <a:xfrm>
            <a:off x="5171212" y="1690688"/>
            <a:ext cx="6182588" cy="4772691"/>
          </a:xfrm>
          <a:prstGeom prst="rect">
            <a:avLst/>
          </a:prstGeom>
        </p:spPr>
      </p:pic>
      <p:pic>
        <p:nvPicPr>
          <p:cNvPr id="7" name="Picture 6">
            <a:extLst>
              <a:ext uri="{FF2B5EF4-FFF2-40B4-BE49-F238E27FC236}">
                <a16:creationId xmlns:a16="http://schemas.microsoft.com/office/drawing/2014/main" id="{4D9B6383-31B3-B347-5AD6-108FB4DC2E1F}"/>
              </a:ext>
            </a:extLst>
          </p:cNvPr>
          <p:cNvPicPr>
            <a:picLocks noChangeAspect="1"/>
          </p:cNvPicPr>
          <p:nvPr/>
        </p:nvPicPr>
        <p:blipFill>
          <a:blip r:embed="rId3"/>
          <a:stretch>
            <a:fillRect/>
          </a:stretch>
        </p:blipFill>
        <p:spPr>
          <a:xfrm>
            <a:off x="106681" y="2977213"/>
            <a:ext cx="5064532" cy="2068017"/>
          </a:xfrm>
          <a:prstGeom prst="rect">
            <a:avLst/>
          </a:prstGeom>
        </p:spPr>
      </p:pic>
    </p:spTree>
    <p:extLst>
      <p:ext uri="{BB962C8B-B14F-4D97-AF65-F5344CB8AC3E}">
        <p14:creationId xmlns:p14="http://schemas.microsoft.com/office/powerpoint/2010/main" val="3853537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2C2A-AE80-A0A5-774A-387283671C16}"/>
              </a:ext>
            </a:extLst>
          </p:cNvPr>
          <p:cNvSpPr>
            <a:spLocks noGrp="1"/>
          </p:cNvSpPr>
          <p:nvPr>
            <p:ph type="title"/>
          </p:nvPr>
        </p:nvSpPr>
        <p:spPr/>
        <p:txBody>
          <a:bodyPr/>
          <a:lstStyle/>
          <a:p>
            <a:r>
              <a:rPr lang="en-US" dirty="0"/>
              <a:t>Result of the FFT method</a:t>
            </a:r>
          </a:p>
        </p:txBody>
      </p:sp>
      <p:sp>
        <p:nvSpPr>
          <p:cNvPr id="3" name="Content Placeholder 2">
            <a:extLst>
              <a:ext uri="{FF2B5EF4-FFF2-40B4-BE49-F238E27FC236}">
                <a16:creationId xmlns:a16="http://schemas.microsoft.com/office/drawing/2014/main" id="{A96A24B6-A77E-635E-7C9E-F27C6D722C55}"/>
              </a:ext>
            </a:extLst>
          </p:cNvPr>
          <p:cNvSpPr>
            <a:spLocks noGrp="1"/>
          </p:cNvSpPr>
          <p:nvPr>
            <p:ph idx="1"/>
          </p:nvPr>
        </p:nvSpPr>
        <p:spPr/>
        <p:txBody>
          <a:bodyPr>
            <a:normAutofit/>
          </a:bodyPr>
          <a:lstStyle/>
          <a:p>
            <a:r>
              <a:rPr lang="en-US" sz="3600" dirty="0"/>
              <a:t>Discuss about the decode </a:t>
            </a:r>
          </a:p>
          <a:p>
            <a:r>
              <a:rPr lang="en-US" sz="3600" dirty="0"/>
              <a:t>1</a:t>
            </a:r>
            <a:r>
              <a:rPr lang="en-US" sz="3600" baseline="30000" dirty="0"/>
              <a:t>st</a:t>
            </a:r>
            <a:r>
              <a:rPr lang="en-US" sz="3600" dirty="0"/>
              <a:t> mirror effect of the hidden message</a:t>
            </a:r>
          </a:p>
          <a:p>
            <a:pPr lvl="1"/>
            <a:r>
              <a:rPr lang="en-US" sz="3200" dirty="0"/>
              <a:t>Due to hiding the hidden message inside the magnitude</a:t>
            </a:r>
          </a:p>
          <a:p>
            <a:r>
              <a:rPr lang="en-US" sz="3600" dirty="0"/>
              <a:t>2</a:t>
            </a:r>
            <a:r>
              <a:rPr lang="en-US" sz="3600" baseline="30000" dirty="0"/>
              <a:t>nd</a:t>
            </a:r>
            <a:r>
              <a:rPr lang="en-US" sz="3600" dirty="0"/>
              <a:t> the blurred message</a:t>
            </a:r>
          </a:p>
          <a:p>
            <a:pPr lvl="1"/>
            <a:r>
              <a:rPr lang="en-US" sz="3200" dirty="0"/>
              <a:t>Due to the IFFT process</a:t>
            </a:r>
          </a:p>
        </p:txBody>
      </p:sp>
    </p:spTree>
    <p:extLst>
      <p:ext uri="{BB962C8B-B14F-4D97-AF65-F5344CB8AC3E}">
        <p14:creationId xmlns:p14="http://schemas.microsoft.com/office/powerpoint/2010/main" val="1024002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668D-8A15-498B-EB20-5FBF62303EB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D3FF04E-5EDC-1466-89AA-4AA94B937F12}"/>
              </a:ext>
            </a:extLst>
          </p:cNvPr>
          <p:cNvSpPr>
            <a:spLocks noGrp="1"/>
          </p:cNvSpPr>
          <p:nvPr>
            <p:ph idx="1"/>
          </p:nvPr>
        </p:nvSpPr>
        <p:spPr/>
        <p:txBody>
          <a:bodyPr/>
          <a:lstStyle/>
          <a:p>
            <a:r>
              <a:rPr lang="en-US" dirty="0"/>
              <a:t>Understanding more about the FT and DFT method (FFT method)</a:t>
            </a:r>
          </a:p>
          <a:p>
            <a:r>
              <a:rPr lang="en-US" dirty="0"/>
              <a:t>Build a MATLAB code to hide the message</a:t>
            </a:r>
          </a:p>
          <a:p>
            <a:endParaRPr lang="en-US" dirty="0"/>
          </a:p>
        </p:txBody>
      </p:sp>
    </p:spTree>
    <p:extLst>
      <p:ext uri="{BB962C8B-B14F-4D97-AF65-F5344CB8AC3E}">
        <p14:creationId xmlns:p14="http://schemas.microsoft.com/office/powerpoint/2010/main" val="3684852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D671-91D4-47FD-D44F-6E7922020CA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90E14B3-1DB3-E319-BEEE-A6F88DD5916A}"/>
              </a:ext>
            </a:extLst>
          </p:cNvPr>
          <p:cNvSpPr>
            <a:spLocks noGrp="1"/>
          </p:cNvSpPr>
          <p:nvPr>
            <p:ph idx="1"/>
          </p:nvPr>
        </p:nvSpPr>
        <p:spPr/>
        <p:txBody>
          <a:bodyPr/>
          <a:lstStyle/>
          <a:p>
            <a:pPr marL="514350" indent="-514350">
              <a:buFont typeface="+mj-lt"/>
              <a:buAutoNum type="arabicPeriod"/>
            </a:pPr>
            <a:r>
              <a:rPr lang="en-US" dirty="0">
                <a:hlinkClick r:id="rId2"/>
              </a:rPr>
              <a:t>https://www.researchgate.net/publication/357715100_Comprehensive_Survey_of_Multimedia_Steganalysis_Techniques_Evaluations_and_Trends_in_Future_Research</a:t>
            </a:r>
            <a:endParaRPr lang="en-US" dirty="0"/>
          </a:p>
          <a:p>
            <a:pPr marL="514350" indent="-514350">
              <a:buFont typeface="+mj-lt"/>
              <a:buAutoNum type="arabicPeriod"/>
            </a:pPr>
            <a:r>
              <a:rPr lang="en-US" dirty="0"/>
              <a:t>DSP Lecture from Vietnamese German University, 2021, EEIT</a:t>
            </a:r>
          </a:p>
          <a:p>
            <a:pPr marL="514350" indent="-514350">
              <a:buFont typeface="+mj-lt"/>
              <a:buAutoNum type="arabicPeriod"/>
            </a:pPr>
            <a:r>
              <a:rPr lang="en-US" dirty="0"/>
              <a:t>Real-time signal processing from Karlsruhe University of Applied science, 2024, SST</a:t>
            </a:r>
          </a:p>
          <a:p>
            <a:pPr marL="514350" indent="-514350">
              <a:buFont typeface="+mj-lt"/>
              <a:buAutoNum type="arabicPeriod"/>
            </a:pPr>
            <a:r>
              <a:rPr lang="en-US" dirty="0">
                <a:hlinkClick r:id="rId3"/>
              </a:rPr>
              <a:t>https://youtu.be/spUNpyF58BY?si=SAfSHHq7Rs2Qu1Uc</a:t>
            </a: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p:txBody>
      </p:sp>
    </p:spTree>
    <p:extLst>
      <p:ext uri="{BB962C8B-B14F-4D97-AF65-F5344CB8AC3E}">
        <p14:creationId xmlns:p14="http://schemas.microsoft.com/office/powerpoint/2010/main" val="393467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6A0A-9BC0-0378-EDA7-DF55E552E63D}"/>
              </a:ext>
            </a:extLst>
          </p:cNvPr>
          <p:cNvSpPr>
            <a:spLocks noGrp="1"/>
          </p:cNvSpPr>
          <p:nvPr>
            <p:ph type="title"/>
          </p:nvPr>
        </p:nvSpPr>
        <p:spPr>
          <a:xfrm>
            <a:off x="838200" y="2766218"/>
            <a:ext cx="10515600" cy="1325563"/>
          </a:xfrm>
        </p:spPr>
        <p:txBody>
          <a:bodyPr/>
          <a:lstStyle/>
          <a:p>
            <a:r>
              <a:rPr lang="en-US" dirty="0"/>
              <a:t>PV fault analysis - detection</a:t>
            </a:r>
          </a:p>
        </p:txBody>
      </p:sp>
    </p:spTree>
    <p:extLst>
      <p:ext uri="{BB962C8B-B14F-4D97-AF65-F5344CB8AC3E}">
        <p14:creationId xmlns:p14="http://schemas.microsoft.com/office/powerpoint/2010/main" val="198345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30C6-6F08-4516-9C27-490D6BC2E122}"/>
              </a:ext>
            </a:extLst>
          </p:cNvPr>
          <p:cNvSpPr>
            <a:spLocks noGrp="1"/>
          </p:cNvSpPr>
          <p:nvPr>
            <p:ph type="title"/>
          </p:nvPr>
        </p:nvSpPr>
        <p:spPr/>
        <p:txBody>
          <a:bodyPr/>
          <a:lstStyle/>
          <a:p>
            <a:r>
              <a:rPr lang="en-US" b="1" i="1" u="sng" dirty="0"/>
              <a:t>The aim of this project:</a:t>
            </a:r>
          </a:p>
        </p:txBody>
      </p:sp>
      <p:sp>
        <p:nvSpPr>
          <p:cNvPr id="3" name="Content Placeholder 2">
            <a:extLst>
              <a:ext uri="{FF2B5EF4-FFF2-40B4-BE49-F238E27FC236}">
                <a16:creationId xmlns:a16="http://schemas.microsoft.com/office/drawing/2014/main" id="{20578583-23D0-A120-9E40-D05AE7481198}"/>
              </a:ext>
            </a:extLst>
          </p:cNvPr>
          <p:cNvSpPr>
            <a:spLocks noGrp="1"/>
          </p:cNvSpPr>
          <p:nvPr>
            <p:ph idx="1"/>
          </p:nvPr>
        </p:nvSpPr>
        <p:spPr/>
        <p:txBody>
          <a:bodyPr/>
          <a:lstStyle/>
          <a:p>
            <a:r>
              <a:rPr lang="vi-VN" dirty="0"/>
              <a:t>This </a:t>
            </a:r>
            <a:r>
              <a:rPr lang="en-US" dirty="0"/>
              <a:t>project is to implement </a:t>
            </a:r>
            <a:r>
              <a:rPr lang="en-US" b="1" i="1" dirty="0"/>
              <a:t>the Discrete Fourier Transform (DFT) and Fast Fourier Transform (FFT) </a:t>
            </a:r>
            <a:r>
              <a:rPr lang="en-US" dirty="0"/>
              <a:t>techniques for:</a:t>
            </a:r>
          </a:p>
          <a:p>
            <a:pPr>
              <a:buFont typeface="Wingdings" panose="05000000000000000000" pitchFamily="2" charset="2"/>
              <a:buChar char="Ø"/>
            </a:pPr>
            <a:r>
              <a:rPr lang="en-US" dirty="0"/>
              <a:t> </a:t>
            </a:r>
            <a:r>
              <a:rPr lang="en-US" b="1" dirty="0"/>
              <a:t>Image Steganography: </a:t>
            </a:r>
            <a:r>
              <a:rPr lang="en-US" dirty="0"/>
              <a:t>Leverage DFT and FFT to embed hidden messages within an image in the frequency domain and accurately extract these messages.</a:t>
            </a:r>
          </a:p>
          <a:p>
            <a:pPr>
              <a:buFont typeface="Wingdings" panose="05000000000000000000" pitchFamily="2" charset="2"/>
              <a:buChar char="Ø"/>
            </a:pPr>
            <a:r>
              <a:rPr lang="en-US" b="1" dirty="0"/>
              <a:t>(Extra) Photovoltaic fault detection: </a:t>
            </a:r>
            <a:r>
              <a:rPr lang="en-US" dirty="0"/>
              <a:t>Use DFT techniques to analyze electrical signals from photovoltaic systems and detect faults in real-time.</a:t>
            </a:r>
          </a:p>
        </p:txBody>
      </p:sp>
    </p:spTree>
    <p:extLst>
      <p:ext uri="{BB962C8B-B14F-4D97-AF65-F5344CB8AC3E}">
        <p14:creationId xmlns:p14="http://schemas.microsoft.com/office/powerpoint/2010/main" val="488044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27A7-4B32-D1C3-8064-1DF86541CF0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C698251-E65C-EB16-7B0C-6A9D34DC972A}"/>
              </a:ext>
            </a:extLst>
          </p:cNvPr>
          <p:cNvSpPr>
            <a:spLocks noGrp="1"/>
          </p:cNvSpPr>
          <p:nvPr>
            <p:ph idx="1"/>
          </p:nvPr>
        </p:nvSpPr>
        <p:spPr/>
        <p:txBody>
          <a:bodyPr/>
          <a:lstStyle/>
          <a:p>
            <a:r>
              <a:rPr lang="en-US" dirty="0"/>
              <a:t>PV systems are prone to faults such as open circuit, short circuit, and partial shading.</a:t>
            </a:r>
          </a:p>
          <a:p>
            <a:r>
              <a:rPr lang="en-US" dirty="0"/>
              <a:t>Fault detection improves reliability and efficiency.</a:t>
            </a:r>
          </a:p>
          <a:p>
            <a:r>
              <a:rPr lang="en-US" dirty="0"/>
              <a:t>Focus: Digital signal processing techniques for fault detection.</a:t>
            </a:r>
          </a:p>
          <a:p>
            <a:endParaRPr lang="en-US" dirty="0"/>
          </a:p>
        </p:txBody>
      </p:sp>
    </p:spTree>
    <p:extLst>
      <p:ext uri="{BB962C8B-B14F-4D97-AF65-F5344CB8AC3E}">
        <p14:creationId xmlns:p14="http://schemas.microsoft.com/office/powerpoint/2010/main" val="3132684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196A-2A92-5A7F-D855-11AB962E2A4A}"/>
              </a:ext>
            </a:extLst>
          </p:cNvPr>
          <p:cNvSpPr>
            <a:spLocks noGrp="1"/>
          </p:cNvSpPr>
          <p:nvPr>
            <p:ph type="title"/>
          </p:nvPr>
        </p:nvSpPr>
        <p:spPr>
          <a:xfrm>
            <a:off x="503588" y="1247052"/>
            <a:ext cx="3619111" cy="1325563"/>
          </a:xfrm>
        </p:spPr>
        <p:txBody>
          <a:bodyPr/>
          <a:lstStyle/>
          <a:p>
            <a:r>
              <a:rPr lang="en-US" dirty="0"/>
              <a:t>PV signal</a:t>
            </a:r>
          </a:p>
        </p:txBody>
      </p:sp>
      <p:pic>
        <p:nvPicPr>
          <p:cNvPr id="4" name="Picture 3">
            <a:extLst>
              <a:ext uri="{FF2B5EF4-FFF2-40B4-BE49-F238E27FC236}">
                <a16:creationId xmlns:a16="http://schemas.microsoft.com/office/drawing/2014/main" id="{951B92DB-3FC8-0C6F-B373-A21F8E00E69A}"/>
              </a:ext>
            </a:extLst>
          </p:cNvPr>
          <p:cNvPicPr>
            <a:picLocks noChangeAspect="1"/>
          </p:cNvPicPr>
          <p:nvPr/>
        </p:nvPicPr>
        <p:blipFill>
          <a:blip r:embed="rId3"/>
          <a:stretch>
            <a:fillRect/>
          </a:stretch>
        </p:blipFill>
        <p:spPr>
          <a:xfrm>
            <a:off x="1006109" y="3950708"/>
            <a:ext cx="10682303" cy="2542167"/>
          </a:xfrm>
          <a:prstGeom prst="rect">
            <a:avLst/>
          </a:prstGeom>
        </p:spPr>
      </p:pic>
      <p:pic>
        <p:nvPicPr>
          <p:cNvPr id="5" name="Picture 4">
            <a:extLst>
              <a:ext uri="{FF2B5EF4-FFF2-40B4-BE49-F238E27FC236}">
                <a16:creationId xmlns:a16="http://schemas.microsoft.com/office/drawing/2014/main" id="{AE41516B-CDAD-8BA5-C8CF-77E3F74BA3A6}"/>
              </a:ext>
            </a:extLst>
          </p:cNvPr>
          <p:cNvPicPr>
            <a:picLocks noChangeAspect="1"/>
          </p:cNvPicPr>
          <p:nvPr/>
        </p:nvPicPr>
        <p:blipFill>
          <a:blip r:embed="rId4"/>
          <a:stretch>
            <a:fillRect/>
          </a:stretch>
        </p:blipFill>
        <p:spPr>
          <a:xfrm>
            <a:off x="4122699" y="-11886"/>
            <a:ext cx="7565713" cy="3843440"/>
          </a:xfrm>
          <a:prstGeom prst="rect">
            <a:avLst/>
          </a:prstGeom>
        </p:spPr>
      </p:pic>
    </p:spTree>
    <p:extLst>
      <p:ext uri="{BB962C8B-B14F-4D97-AF65-F5344CB8AC3E}">
        <p14:creationId xmlns:p14="http://schemas.microsoft.com/office/powerpoint/2010/main" val="211448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AA1B-8D35-13FD-EB29-9D30F43FC1E7}"/>
              </a:ext>
            </a:extLst>
          </p:cNvPr>
          <p:cNvSpPr>
            <a:spLocks noGrp="1"/>
          </p:cNvSpPr>
          <p:nvPr>
            <p:ph type="title"/>
          </p:nvPr>
        </p:nvSpPr>
        <p:spPr/>
        <p:txBody>
          <a:bodyPr/>
          <a:lstStyle/>
          <a:p>
            <a:r>
              <a:rPr lang="en-US" dirty="0"/>
              <a:t>Type of fault</a:t>
            </a:r>
          </a:p>
        </p:txBody>
      </p:sp>
      <p:sp>
        <p:nvSpPr>
          <p:cNvPr id="3" name="Content Placeholder 2">
            <a:extLst>
              <a:ext uri="{FF2B5EF4-FFF2-40B4-BE49-F238E27FC236}">
                <a16:creationId xmlns:a16="http://schemas.microsoft.com/office/drawing/2014/main" id="{247F4429-7696-D9AB-5A08-69339FFD395F}"/>
              </a:ext>
            </a:extLst>
          </p:cNvPr>
          <p:cNvSpPr>
            <a:spLocks noGrp="1"/>
          </p:cNvSpPr>
          <p:nvPr>
            <p:ph idx="1"/>
          </p:nvPr>
        </p:nvSpPr>
        <p:spPr/>
        <p:txBody>
          <a:bodyPr/>
          <a:lstStyle/>
          <a:p>
            <a:r>
              <a:rPr lang="en-US" sz="3600" dirty="0"/>
              <a:t>Open Circuit:</a:t>
            </a:r>
          </a:p>
          <a:p>
            <a:pPr lvl="1"/>
            <a:r>
              <a:rPr lang="en-US" sz="3200" dirty="0"/>
              <a:t>Caused by loose connections or environmental issues.</a:t>
            </a:r>
          </a:p>
          <a:p>
            <a:r>
              <a:rPr lang="en-US" sz="3600" dirty="0"/>
              <a:t>Short Circuit:</a:t>
            </a:r>
          </a:p>
          <a:p>
            <a:pPr lvl="1"/>
            <a:r>
              <a:rPr lang="en-US" sz="3200" dirty="0"/>
              <a:t>Leads to large fault currents, reducing performance.</a:t>
            </a:r>
          </a:p>
          <a:p>
            <a:r>
              <a:rPr lang="en-US" sz="3600" dirty="0"/>
              <a:t>Partial Shading:</a:t>
            </a:r>
          </a:p>
          <a:p>
            <a:pPr lvl="1"/>
            <a:r>
              <a:rPr lang="en-US" sz="3200" dirty="0"/>
              <a:t>Results from dirt, debris, or shadows, creating hotspots.</a:t>
            </a:r>
          </a:p>
          <a:p>
            <a:endParaRPr lang="en-US" dirty="0"/>
          </a:p>
        </p:txBody>
      </p:sp>
    </p:spTree>
    <p:extLst>
      <p:ext uri="{BB962C8B-B14F-4D97-AF65-F5344CB8AC3E}">
        <p14:creationId xmlns:p14="http://schemas.microsoft.com/office/powerpoint/2010/main" val="2471096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45D4-EE46-8FA2-4253-DF89280B2527}"/>
              </a:ext>
            </a:extLst>
          </p:cNvPr>
          <p:cNvSpPr>
            <a:spLocks noGrp="1"/>
          </p:cNvSpPr>
          <p:nvPr>
            <p:ph type="title"/>
          </p:nvPr>
        </p:nvSpPr>
        <p:spPr>
          <a:xfrm>
            <a:off x="1981200" y="1261"/>
            <a:ext cx="8229600" cy="1143000"/>
          </a:xfrm>
        </p:spPr>
        <p:txBody>
          <a:bodyPr/>
          <a:lstStyle/>
          <a:p>
            <a:r>
              <a:rPr lang="en-US" dirty="0"/>
              <a:t>PV signal – voltage</a:t>
            </a:r>
          </a:p>
        </p:txBody>
      </p:sp>
      <p:pic>
        <p:nvPicPr>
          <p:cNvPr id="5" name="Picture 4">
            <a:extLst>
              <a:ext uri="{FF2B5EF4-FFF2-40B4-BE49-F238E27FC236}">
                <a16:creationId xmlns:a16="http://schemas.microsoft.com/office/drawing/2014/main" id="{D674021B-4FC3-0439-1E52-4E14D2A63A79}"/>
              </a:ext>
            </a:extLst>
          </p:cNvPr>
          <p:cNvPicPr>
            <a:picLocks noChangeAspect="1"/>
          </p:cNvPicPr>
          <p:nvPr/>
        </p:nvPicPr>
        <p:blipFill>
          <a:blip r:embed="rId3"/>
          <a:stretch>
            <a:fillRect/>
          </a:stretch>
        </p:blipFill>
        <p:spPr>
          <a:xfrm>
            <a:off x="1524000" y="1080479"/>
            <a:ext cx="9144000" cy="1686560"/>
          </a:xfrm>
          <a:prstGeom prst="rect">
            <a:avLst/>
          </a:prstGeom>
        </p:spPr>
      </p:pic>
      <p:sp>
        <p:nvSpPr>
          <p:cNvPr id="6" name="TextBox 5">
            <a:extLst>
              <a:ext uri="{FF2B5EF4-FFF2-40B4-BE49-F238E27FC236}">
                <a16:creationId xmlns:a16="http://schemas.microsoft.com/office/drawing/2014/main" id="{14D91884-795F-5D8F-92F5-E1220FDB94A6}"/>
              </a:ext>
            </a:extLst>
          </p:cNvPr>
          <p:cNvSpPr txBox="1"/>
          <p:nvPr/>
        </p:nvSpPr>
        <p:spPr>
          <a:xfrm>
            <a:off x="2051901" y="978696"/>
            <a:ext cx="3054285" cy="369332"/>
          </a:xfrm>
          <a:prstGeom prst="rect">
            <a:avLst/>
          </a:prstGeom>
          <a:noFill/>
        </p:spPr>
        <p:txBody>
          <a:bodyPr wrap="square" rtlCol="0">
            <a:spAutoFit/>
          </a:bodyPr>
          <a:lstStyle/>
          <a:p>
            <a:r>
              <a:rPr lang="en-US" dirty="0"/>
              <a:t>Normal Condition</a:t>
            </a:r>
          </a:p>
        </p:txBody>
      </p:sp>
      <p:sp>
        <p:nvSpPr>
          <p:cNvPr id="7" name="TextBox 6">
            <a:extLst>
              <a:ext uri="{FF2B5EF4-FFF2-40B4-BE49-F238E27FC236}">
                <a16:creationId xmlns:a16="http://schemas.microsoft.com/office/drawing/2014/main" id="{8B7FDE64-3803-A44F-866C-8C5AF4DE8980}"/>
              </a:ext>
            </a:extLst>
          </p:cNvPr>
          <p:cNvSpPr txBox="1"/>
          <p:nvPr/>
        </p:nvSpPr>
        <p:spPr>
          <a:xfrm>
            <a:off x="2051901" y="2792486"/>
            <a:ext cx="2545237" cy="369332"/>
          </a:xfrm>
          <a:prstGeom prst="rect">
            <a:avLst/>
          </a:prstGeom>
          <a:noFill/>
        </p:spPr>
        <p:txBody>
          <a:bodyPr wrap="square" rtlCol="0">
            <a:spAutoFit/>
          </a:bodyPr>
          <a:lstStyle/>
          <a:p>
            <a:r>
              <a:rPr lang="en-US" dirty="0"/>
              <a:t>Short-circuit condition</a:t>
            </a:r>
          </a:p>
        </p:txBody>
      </p:sp>
      <p:pic>
        <p:nvPicPr>
          <p:cNvPr id="11" name="Picture 10">
            <a:extLst>
              <a:ext uri="{FF2B5EF4-FFF2-40B4-BE49-F238E27FC236}">
                <a16:creationId xmlns:a16="http://schemas.microsoft.com/office/drawing/2014/main" id="{2E6A8859-2148-56E9-F0B8-95D58B1D0EC7}"/>
              </a:ext>
            </a:extLst>
          </p:cNvPr>
          <p:cNvPicPr>
            <a:picLocks noChangeAspect="1"/>
          </p:cNvPicPr>
          <p:nvPr/>
        </p:nvPicPr>
        <p:blipFill>
          <a:blip r:embed="rId4"/>
          <a:stretch>
            <a:fillRect/>
          </a:stretch>
        </p:blipFill>
        <p:spPr>
          <a:xfrm>
            <a:off x="1524000" y="3105595"/>
            <a:ext cx="9144000" cy="1615218"/>
          </a:xfrm>
          <a:prstGeom prst="rect">
            <a:avLst/>
          </a:prstGeom>
        </p:spPr>
      </p:pic>
      <p:sp>
        <p:nvSpPr>
          <p:cNvPr id="12" name="TextBox 11">
            <a:extLst>
              <a:ext uri="{FF2B5EF4-FFF2-40B4-BE49-F238E27FC236}">
                <a16:creationId xmlns:a16="http://schemas.microsoft.com/office/drawing/2014/main" id="{1E54C72F-F916-B094-EB4D-197698958E0C}"/>
              </a:ext>
            </a:extLst>
          </p:cNvPr>
          <p:cNvSpPr txBox="1"/>
          <p:nvPr/>
        </p:nvSpPr>
        <p:spPr>
          <a:xfrm>
            <a:off x="2306424" y="4663278"/>
            <a:ext cx="2545237" cy="369332"/>
          </a:xfrm>
          <a:prstGeom prst="rect">
            <a:avLst/>
          </a:prstGeom>
          <a:noFill/>
        </p:spPr>
        <p:txBody>
          <a:bodyPr wrap="square" rtlCol="0">
            <a:spAutoFit/>
          </a:bodyPr>
          <a:lstStyle/>
          <a:p>
            <a:r>
              <a:rPr lang="en-US" dirty="0"/>
              <a:t>Partial-shading condition</a:t>
            </a:r>
          </a:p>
        </p:txBody>
      </p:sp>
      <p:pic>
        <p:nvPicPr>
          <p:cNvPr id="14" name="Picture 13">
            <a:extLst>
              <a:ext uri="{FF2B5EF4-FFF2-40B4-BE49-F238E27FC236}">
                <a16:creationId xmlns:a16="http://schemas.microsoft.com/office/drawing/2014/main" id="{6E328160-FCA3-4671-9EA3-AA86976756EA}"/>
              </a:ext>
            </a:extLst>
          </p:cNvPr>
          <p:cNvPicPr>
            <a:picLocks noChangeAspect="1"/>
          </p:cNvPicPr>
          <p:nvPr/>
        </p:nvPicPr>
        <p:blipFill>
          <a:blip r:embed="rId5"/>
          <a:stretch>
            <a:fillRect/>
          </a:stretch>
        </p:blipFill>
        <p:spPr>
          <a:xfrm>
            <a:off x="1524000" y="4982455"/>
            <a:ext cx="9144000" cy="1640179"/>
          </a:xfrm>
          <a:prstGeom prst="rect">
            <a:avLst/>
          </a:prstGeom>
        </p:spPr>
      </p:pic>
    </p:spTree>
    <p:extLst>
      <p:ext uri="{BB962C8B-B14F-4D97-AF65-F5344CB8AC3E}">
        <p14:creationId xmlns:p14="http://schemas.microsoft.com/office/powerpoint/2010/main" val="1688418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D188-A808-AE6E-58F7-E140CF160D6C}"/>
              </a:ext>
            </a:extLst>
          </p:cNvPr>
          <p:cNvSpPr>
            <a:spLocks noGrp="1"/>
          </p:cNvSpPr>
          <p:nvPr>
            <p:ph type="title"/>
          </p:nvPr>
        </p:nvSpPr>
        <p:spPr/>
        <p:txBody>
          <a:bodyPr/>
          <a:lstStyle/>
          <a:p>
            <a:r>
              <a:rPr lang="en-US" dirty="0"/>
              <a:t>FFT – PV signal – normal condition</a:t>
            </a:r>
          </a:p>
        </p:txBody>
      </p:sp>
      <p:pic>
        <p:nvPicPr>
          <p:cNvPr id="4" name="Picture 3">
            <a:extLst>
              <a:ext uri="{FF2B5EF4-FFF2-40B4-BE49-F238E27FC236}">
                <a16:creationId xmlns:a16="http://schemas.microsoft.com/office/drawing/2014/main" id="{CC69FCFA-B221-54D3-FE63-6CEB5C591210}"/>
              </a:ext>
            </a:extLst>
          </p:cNvPr>
          <p:cNvPicPr>
            <a:picLocks noChangeAspect="1"/>
          </p:cNvPicPr>
          <p:nvPr/>
        </p:nvPicPr>
        <p:blipFill>
          <a:blip r:embed="rId2"/>
          <a:stretch>
            <a:fillRect/>
          </a:stretch>
        </p:blipFill>
        <p:spPr>
          <a:xfrm>
            <a:off x="1524000" y="1696377"/>
            <a:ext cx="9144000" cy="4001695"/>
          </a:xfrm>
          <a:prstGeom prst="rect">
            <a:avLst/>
          </a:prstGeom>
        </p:spPr>
      </p:pic>
    </p:spTree>
    <p:extLst>
      <p:ext uri="{BB962C8B-B14F-4D97-AF65-F5344CB8AC3E}">
        <p14:creationId xmlns:p14="http://schemas.microsoft.com/office/powerpoint/2010/main" val="2040855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2EEF3B-57E8-793B-3D78-C817BCCC64A5}"/>
              </a:ext>
            </a:extLst>
          </p:cNvPr>
          <p:cNvSpPr txBox="1">
            <a:spLocks/>
          </p:cNvSpPr>
          <p:nvPr/>
        </p:nvSpPr>
        <p:spPr>
          <a:xfrm>
            <a:off x="0" y="346828"/>
            <a:ext cx="121920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FFT – PV signal – SC condition</a:t>
            </a:r>
          </a:p>
        </p:txBody>
      </p:sp>
      <p:pic>
        <p:nvPicPr>
          <p:cNvPr id="3" name="Picture 2">
            <a:extLst>
              <a:ext uri="{FF2B5EF4-FFF2-40B4-BE49-F238E27FC236}">
                <a16:creationId xmlns:a16="http://schemas.microsoft.com/office/drawing/2014/main" id="{684854BF-0DEE-B5B5-F612-349A36FDF541}"/>
              </a:ext>
            </a:extLst>
          </p:cNvPr>
          <p:cNvPicPr>
            <a:picLocks noChangeAspect="1"/>
          </p:cNvPicPr>
          <p:nvPr/>
        </p:nvPicPr>
        <p:blipFill>
          <a:blip r:embed="rId2"/>
          <a:stretch>
            <a:fillRect/>
          </a:stretch>
        </p:blipFill>
        <p:spPr>
          <a:xfrm>
            <a:off x="1524000" y="1367054"/>
            <a:ext cx="9144000" cy="4123892"/>
          </a:xfrm>
          <a:prstGeom prst="rect">
            <a:avLst/>
          </a:prstGeom>
        </p:spPr>
      </p:pic>
    </p:spTree>
    <p:extLst>
      <p:ext uri="{BB962C8B-B14F-4D97-AF65-F5344CB8AC3E}">
        <p14:creationId xmlns:p14="http://schemas.microsoft.com/office/powerpoint/2010/main" val="2348555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A1F6-6F41-73D4-D8E5-5E010F41EB83}"/>
              </a:ext>
            </a:extLst>
          </p:cNvPr>
          <p:cNvSpPr>
            <a:spLocks noGrp="1"/>
          </p:cNvSpPr>
          <p:nvPr>
            <p:ph type="title"/>
          </p:nvPr>
        </p:nvSpPr>
        <p:spPr/>
        <p:txBody>
          <a:bodyPr>
            <a:normAutofit/>
          </a:bodyPr>
          <a:lstStyle/>
          <a:p>
            <a:r>
              <a:rPr lang="en-US" dirty="0"/>
              <a:t>FFT – PV signal – Shading condition</a:t>
            </a:r>
          </a:p>
        </p:txBody>
      </p:sp>
      <p:pic>
        <p:nvPicPr>
          <p:cNvPr id="4" name="Picture 3">
            <a:extLst>
              <a:ext uri="{FF2B5EF4-FFF2-40B4-BE49-F238E27FC236}">
                <a16:creationId xmlns:a16="http://schemas.microsoft.com/office/drawing/2014/main" id="{2F400998-7E28-677A-3E2B-51D71B72D80F}"/>
              </a:ext>
            </a:extLst>
          </p:cNvPr>
          <p:cNvPicPr>
            <a:picLocks noChangeAspect="1"/>
          </p:cNvPicPr>
          <p:nvPr/>
        </p:nvPicPr>
        <p:blipFill>
          <a:blip r:embed="rId2"/>
          <a:stretch>
            <a:fillRect/>
          </a:stretch>
        </p:blipFill>
        <p:spPr>
          <a:xfrm>
            <a:off x="1524000" y="1362028"/>
            <a:ext cx="9144000" cy="4133945"/>
          </a:xfrm>
          <a:prstGeom prst="rect">
            <a:avLst/>
          </a:prstGeom>
        </p:spPr>
      </p:pic>
    </p:spTree>
    <p:extLst>
      <p:ext uri="{BB962C8B-B14F-4D97-AF65-F5344CB8AC3E}">
        <p14:creationId xmlns:p14="http://schemas.microsoft.com/office/powerpoint/2010/main" val="1603849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Fault Detection</a:t>
            </a:r>
          </a:p>
        </p:txBody>
      </p:sp>
      <p:sp>
        <p:nvSpPr>
          <p:cNvPr id="3" name="Content Placeholder 2"/>
          <p:cNvSpPr>
            <a:spLocks noGrp="1"/>
          </p:cNvSpPr>
          <p:nvPr>
            <p:ph idx="1"/>
          </p:nvPr>
        </p:nvSpPr>
        <p:spPr/>
        <p:txBody>
          <a:bodyPr>
            <a:normAutofit/>
          </a:bodyPr>
          <a:lstStyle/>
          <a:p>
            <a:r>
              <a:rPr lang="en-US" dirty="0"/>
              <a:t>Smooth</a:t>
            </a:r>
            <a:r>
              <a:rPr dirty="0"/>
              <a:t> DC signals</a:t>
            </a:r>
            <a:r>
              <a:rPr lang="en-US" dirty="0"/>
              <a:t> (optional) using moving average filter.</a:t>
            </a:r>
            <a:endParaRPr dirty="0"/>
          </a:p>
          <a:p>
            <a:r>
              <a:rPr dirty="0"/>
              <a:t>FFT (Fast Fourier Transform):</a:t>
            </a:r>
          </a:p>
          <a:p>
            <a:pPr lvl="1"/>
            <a:r>
              <a:rPr dirty="0"/>
              <a:t>Converts signals to the frequency domain to identify specific faults.</a:t>
            </a:r>
          </a:p>
          <a:p>
            <a:r>
              <a:rPr dirty="0"/>
              <a:t>Statistical Methods:</a:t>
            </a:r>
          </a:p>
          <a:p>
            <a:pPr lvl="1"/>
            <a:r>
              <a:rPr dirty="0"/>
              <a:t>Detect anomalies using mean and standard deviation.</a:t>
            </a:r>
          </a:p>
          <a:p>
            <a:r>
              <a:rPr dirty="0"/>
              <a:t>Threshold-Based Detection:</a:t>
            </a:r>
          </a:p>
          <a:p>
            <a:pPr lvl="1"/>
            <a:r>
              <a:rPr dirty="0"/>
              <a:t>Sets upper and lower limits for fault identification.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563FF-34A4-F52F-6CC0-E6B634A4C454}"/>
              </a:ext>
            </a:extLst>
          </p:cNvPr>
          <p:cNvSpPr>
            <a:spLocks noGrp="1"/>
          </p:cNvSpPr>
          <p:nvPr>
            <p:ph type="title"/>
          </p:nvPr>
        </p:nvSpPr>
        <p:spPr/>
        <p:txBody>
          <a:bodyPr/>
          <a:lstStyle/>
          <a:p>
            <a:r>
              <a:rPr lang="en-US" dirty="0"/>
              <a:t>Fault detection </a:t>
            </a:r>
          </a:p>
        </p:txBody>
      </p:sp>
      <p:sp>
        <p:nvSpPr>
          <p:cNvPr id="3" name="Content Placeholder 2">
            <a:extLst>
              <a:ext uri="{FF2B5EF4-FFF2-40B4-BE49-F238E27FC236}">
                <a16:creationId xmlns:a16="http://schemas.microsoft.com/office/drawing/2014/main" id="{1D66E3D8-454C-EAE5-58CB-0C78667B89FF}"/>
              </a:ext>
            </a:extLst>
          </p:cNvPr>
          <p:cNvSpPr>
            <a:spLocks noGrp="1"/>
          </p:cNvSpPr>
          <p:nvPr>
            <p:ph idx="1"/>
          </p:nvPr>
        </p:nvSpPr>
        <p:spPr/>
        <p:txBody>
          <a:bodyPr/>
          <a:lstStyle/>
          <a:p>
            <a:r>
              <a:rPr lang="en-US" dirty="0"/>
              <a:t>Threshold method</a:t>
            </a:r>
          </a:p>
          <a:p>
            <a:endParaRPr lang="en-US" dirty="0"/>
          </a:p>
          <a:p>
            <a:endParaRPr lang="en-US" dirty="0"/>
          </a:p>
          <a:p>
            <a:pPr algn="l">
              <a:buFont typeface="Arial" panose="020B0604020202020204" pitchFamily="34" charset="0"/>
              <a:buChar char="•"/>
            </a:pPr>
            <a:r>
              <a:rPr lang="en-US" b="0" i="0" dirty="0">
                <a:solidFill>
                  <a:srgbClr val="0D0D0D"/>
                </a:solidFill>
                <a:effectLst/>
                <a:latin typeface="ui-sans-serif"/>
              </a:rPr>
              <a:t>Used when a specific limit is known (e.g., voltage exceeding 50V in a circuit).</a:t>
            </a:r>
          </a:p>
          <a:p>
            <a:pPr algn="l">
              <a:buFont typeface="Arial" panose="020B0604020202020204" pitchFamily="34" charset="0"/>
              <a:buChar char="•"/>
            </a:pPr>
            <a:r>
              <a:rPr lang="en-US" b="0" i="0" dirty="0">
                <a:solidFill>
                  <a:srgbClr val="0D0D0D"/>
                </a:solidFill>
                <a:effectLst/>
                <a:latin typeface="ui-sans-serif"/>
              </a:rPr>
              <a:t>Easy to implement in real-time systems.</a:t>
            </a:r>
          </a:p>
          <a:p>
            <a:pPr algn="l">
              <a:buFont typeface="Arial" panose="020B0604020202020204" pitchFamily="34" charset="0"/>
              <a:buChar char="•"/>
            </a:pPr>
            <a:r>
              <a:rPr lang="en-US" b="0" i="0" dirty="0">
                <a:solidFill>
                  <a:srgbClr val="0D0D0D"/>
                </a:solidFill>
                <a:effectLst/>
                <a:latin typeface="ui-sans-serif"/>
              </a:rPr>
              <a:t>Simple and computationally inexpensive.</a:t>
            </a:r>
          </a:p>
        </p:txBody>
      </p:sp>
      <p:pic>
        <p:nvPicPr>
          <p:cNvPr id="5" name="Picture 4">
            <a:extLst>
              <a:ext uri="{FF2B5EF4-FFF2-40B4-BE49-F238E27FC236}">
                <a16:creationId xmlns:a16="http://schemas.microsoft.com/office/drawing/2014/main" id="{B167A4B9-C321-CF6F-3248-AC3542B2EDC6}"/>
              </a:ext>
            </a:extLst>
          </p:cNvPr>
          <p:cNvPicPr>
            <a:picLocks noChangeAspect="1"/>
          </p:cNvPicPr>
          <p:nvPr/>
        </p:nvPicPr>
        <p:blipFill>
          <a:blip r:embed="rId2"/>
          <a:stretch>
            <a:fillRect/>
          </a:stretch>
        </p:blipFill>
        <p:spPr>
          <a:xfrm>
            <a:off x="1625973" y="2180435"/>
            <a:ext cx="8940054" cy="623725"/>
          </a:xfrm>
          <a:prstGeom prst="rect">
            <a:avLst/>
          </a:prstGeom>
        </p:spPr>
      </p:pic>
    </p:spTree>
    <p:extLst>
      <p:ext uri="{BB962C8B-B14F-4D97-AF65-F5344CB8AC3E}">
        <p14:creationId xmlns:p14="http://schemas.microsoft.com/office/powerpoint/2010/main" val="3623660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63B0-03F0-5A18-C33C-78969B6F8FCA}"/>
              </a:ext>
            </a:extLst>
          </p:cNvPr>
          <p:cNvSpPr>
            <a:spLocks noGrp="1"/>
          </p:cNvSpPr>
          <p:nvPr>
            <p:ph type="title"/>
          </p:nvPr>
        </p:nvSpPr>
        <p:spPr/>
        <p:txBody>
          <a:bodyPr/>
          <a:lstStyle/>
          <a:p>
            <a:r>
              <a:rPr lang="en-US" dirty="0"/>
              <a:t>Threshold based method</a:t>
            </a:r>
          </a:p>
        </p:txBody>
      </p:sp>
      <p:sp>
        <p:nvSpPr>
          <p:cNvPr id="3" name="Content Placeholder 2">
            <a:extLst>
              <a:ext uri="{FF2B5EF4-FFF2-40B4-BE49-F238E27FC236}">
                <a16:creationId xmlns:a16="http://schemas.microsoft.com/office/drawing/2014/main" id="{3DECD963-64A4-5306-6959-D8662A645402}"/>
              </a:ext>
            </a:extLst>
          </p:cNvPr>
          <p:cNvSpPr>
            <a:spLocks noGrp="1"/>
          </p:cNvSpPr>
          <p:nvPr>
            <p:ph idx="1"/>
          </p:nvPr>
        </p:nvSpPr>
        <p:spPr>
          <a:xfrm>
            <a:off x="838200" y="2476416"/>
            <a:ext cx="10515600" cy="1976354"/>
          </a:xfrm>
        </p:spPr>
        <p:txBody>
          <a:bodyPr/>
          <a:lstStyle/>
          <a:p>
            <a:r>
              <a:rPr lang="en-US" dirty="0"/>
              <a:t>1</a:t>
            </a:r>
            <a:r>
              <a:rPr lang="en-US" baseline="30000" dirty="0"/>
              <a:t>st</a:t>
            </a:r>
            <a:r>
              <a:rPr lang="en-US" dirty="0"/>
              <a:t> Check if there are fault in the frequency domain with value </a:t>
            </a:r>
          </a:p>
          <a:p>
            <a:r>
              <a:rPr lang="en-US" dirty="0"/>
              <a:t>Magnitude &gt; 0.5 and Frequency &gt; 0.5 Hz</a:t>
            </a:r>
          </a:p>
          <a:p>
            <a:r>
              <a:rPr lang="en-US" dirty="0"/>
              <a:t>2</a:t>
            </a:r>
            <a:r>
              <a:rPr lang="en-US" baseline="30000" dirty="0"/>
              <a:t>nd</a:t>
            </a:r>
            <a:r>
              <a:rPr lang="en-US" dirty="0"/>
              <a:t> Check if the signal in time domain is in the range between 50 and 30V</a:t>
            </a:r>
          </a:p>
        </p:txBody>
      </p:sp>
    </p:spTree>
    <p:extLst>
      <p:ext uri="{BB962C8B-B14F-4D97-AF65-F5344CB8AC3E}">
        <p14:creationId xmlns:p14="http://schemas.microsoft.com/office/powerpoint/2010/main" val="3546799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55145-4AA7-A1FE-D275-7EF6BDCE0130}"/>
              </a:ext>
            </a:extLst>
          </p:cNvPr>
          <p:cNvSpPr>
            <a:spLocks noGrp="1"/>
          </p:cNvSpPr>
          <p:nvPr>
            <p:ph type="title"/>
          </p:nvPr>
        </p:nvSpPr>
        <p:spPr/>
        <p:txBody>
          <a:bodyPr/>
          <a:lstStyle/>
          <a:p>
            <a:r>
              <a:rPr lang="en-US" b="1" dirty="0"/>
              <a:t>Theory background:</a:t>
            </a:r>
            <a:endParaRPr lang="en-US" dirty="0"/>
          </a:p>
        </p:txBody>
      </p:sp>
      <p:sp>
        <p:nvSpPr>
          <p:cNvPr id="3" name="Content Placeholder 2">
            <a:extLst>
              <a:ext uri="{FF2B5EF4-FFF2-40B4-BE49-F238E27FC236}">
                <a16:creationId xmlns:a16="http://schemas.microsoft.com/office/drawing/2014/main" id="{607E1574-76A8-E0E4-A48A-69301FDE20DF}"/>
              </a:ext>
            </a:extLst>
          </p:cNvPr>
          <p:cNvSpPr>
            <a:spLocks noGrp="1"/>
          </p:cNvSpPr>
          <p:nvPr>
            <p:ph idx="1"/>
          </p:nvPr>
        </p:nvSpPr>
        <p:spPr/>
        <p:txBody>
          <a:bodyPr>
            <a:normAutofit/>
          </a:bodyPr>
          <a:lstStyle/>
          <a:p>
            <a:r>
              <a:rPr lang="en-US" sz="4000" dirty="0"/>
              <a:t>Fourier Transform – Khang Le </a:t>
            </a:r>
          </a:p>
          <a:p>
            <a:r>
              <a:rPr lang="en-US" sz="4000" dirty="0"/>
              <a:t>Discrete Fourier Transform – Anh Nguyen</a:t>
            </a:r>
          </a:p>
          <a:p>
            <a:r>
              <a:rPr lang="en-US" sz="4000" dirty="0"/>
              <a:t>Image processing – Anh Nguyen</a:t>
            </a:r>
          </a:p>
        </p:txBody>
      </p:sp>
    </p:spTree>
    <p:extLst>
      <p:ext uri="{BB962C8B-B14F-4D97-AF65-F5344CB8AC3E}">
        <p14:creationId xmlns:p14="http://schemas.microsoft.com/office/powerpoint/2010/main" val="3212922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AA7EAD-67AA-8AAD-957A-346D70411D2B}"/>
              </a:ext>
            </a:extLst>
          </p:cNvPr>
          <p:cNvPicPr>
            <a:picLocks noChangeAspect="1"/>
          </p:cNvPicPr>
          <p:nvPr/>
        </p:nvPicPr>
        <p:blipFill>
          <a:blip r:embed="rId2"/>
          <a:stretch>
            <a:fillRect/>
          </a:stretch>
        </p:blipFill>
        <p:spPr>
          <a:xfrm>
            <a:off x="3779171" y="1858855"/>
            <a:ext cx="4120982" cy="1223417"/>
          </a:xfrm>
          <a:prstGeom prst="rect">
            <a:avLst/>
          </a:prstGeom>
        </p:spPr>
      </p:pic>
      <p:pic>
        <p:nvPicPr>
          <p:cNvPr id="9" name="Picture 8">
            <a:extLst>
              <a:ext uri="{FF2B5EF4-FFF2-40B4-BE49-F238E27FC236}">
                <a16:creationId xmlns:a16="http://schemas.microsoft.com/office/drawing/2014/main" id="{1CA844F2-5099-45F1-C5E7-F3DE93C83F01}"/>
              </a:ext>
            </a:extLst>
          </p:cNvPr>
          <p:cNvPicPr>
            <a:picLocks noChangeAspect="1"/>
          </p:cNvPicPr>
          <p:nvPr/>
        </p:nvPicPr>
        <p:blipFill>
          <a:blip r:embed="rId3"/>
          <a:stretch>
            <a:fillRect/>
          </a:stretch>
        </p:blipFill>
        <p:spPr>
          <a:xfrm>
            <a:off x="4291847" y="3254097"/>
            <a:ext cx="3608306" cy="1223417"/>
          </a:xfrm>
          <a:prstGeom prst="rect">
            <a:avLst/>
          </a:prstGeom>
        </p:spPr>
      </p:pic>
      <p:sp>
        <p:nvSpPr>
          <p:cNvPr id="2" name="Title 1"/>
          <p:cNvSpPr>
            <a:spLocks noGrp="1"/>
          </p:cNvSpPr>
          <p:nvPr>
            <p:ph type="title"/>
          </p:nvPr>
        </p:nvSpPr>
        <p:spPr/>
        <p:txBody>
          <a:bodyPr/>
          <a:lstStyle/>
          <a:p>
            <a:r>
              <a:rPr dirty="0"/>
              <a:t>Statistical Fault Detection</a:t>
            </a:r>
          </a:p>
        </p:txBody>
      </p:sp>
      <p:sp>
        <p:nvSpPr>
          <p:cNvPr id="5" name="Content Placeholder 4">
            <a:extLst>
              <a:ext uri="{FF2B5EF4-FFF2-40B4-BE49-F238E27FC236}">
                <a16:creationId xmlns:a16="http://schemas.microsoft.com/office/drawing/2014/main" id="{DD4A1545-7BDE-26DA-3FEF-B0096AD92934}"/>
              </a:ext>
            </a:extLst>
          </p:cNvPr>
          <p:cNvSpPr>
            <a:spLocks noGrp="1"/>
          </p:cNvSpPr>
          <p:nvPr>
            <p:ph idx="1"/>
          </p:nvPr>
        </p:nvSpPr>
        <p:spPr>
          <a:xfrm>
            <a:off x="1981200" y="1600200"/>
            <a:ext cx="8229600" cy="4983162"/>
          </a:xfrm>
        </p:spPr>
        <p:txBody>
          <a:bodyPr>
            <a:normAutofit fontScale="92500" lnSpcReduction="10000"/>
          </a:bodyPr>
          <a:lstStyle/>
          <a:p>
            <a:r>
              <a:rPr lang="en-US" dirty="0"/>
              <a:t>Mean calculate</a:t>
            </a:r>
          </a:p>
          <a:p>
            <a:endParaRPr lang="en-US" dirty="0"/>
          </a:p>
          <a:p>
            <a:endParaRPr lang="en-US" dirty="0"/>
          </a:p>
          <a:p>
            <a:r>
              <a:rPr lang="en-US" dirty="0"/>
              <a:t>Variance</a:t>
            </a:r>
          </a:p>
          <a:p>
            <a:endParaRPr lang="en-US" dirty="0"/>
          </a:p>
          <a:p>
            <a:endParaRPr lang="en-US" dirty="0"/>
          </a:p>
          <a:p>
            <a:r>
              <a:rPr lang="en-US" dirty="0"/>
              <a:t>Used when statistical fluctuations or trends indicate faults (e.g., noise increase, load imbalance).</a:t>
            </a:r>
          </a:p>
          <a:p>
            <a:r>
              <a:rPr lang="en-US" dirty="0"/>
              <a:t>More sensitive to gradual or subtle changes.</a:t>
            </a:r>
          </a:p>
          <a:p>
            <a:r>
              <a:rPr lang="en-US" dirty="0"/>
              <a:t>Requires statistical computation, which may introduce additional complexity.</a:t>
            </a:r>
          </a:p>
          <a:p>
            <a:endParaRPr lang="en-US" dirty="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0124-442E-1ACC-D77E-D7400BE59B61}"/>
              </a:ext>
            </a:extLst>
          </p:cNvPr>
          <p:cNvSpPr>
            <a:spLocks noGrp="1"/>
          </p:cNvSpPr>
          <p:nvPr>
            <p:ph type="title"/>
          </p:nvPr>
        </p:nvSpPr>
        <p:spPr/>
        <p:txBody>
          <a:bodyPr/>
          <a:lstStyle/>
          <a:p>
            <a:pPr algn="ctr"/>
            <a:r>
              <a:rPr lang="en-US" b="1" u="sng" dirty="0">
                <a:latin typeface="Times New Roman" panose="02020603050405020304" pitchFamily="18" charset="0"/>
                <a:cs typeface="Times New Roman" panose="02020603050405020304" pitchFamily="18" charset="0"/>
              </a:rPr>
              <a:t>APENDIX: </a:t>
            </a:r>
            <a:r>
              <a:rPr lang="en-US" b="1" dirty="0">
                <a:latin typeface="Times New Roman" panose="02020603050405020304" pitchFamily="18" charset="0"/>
                <a:cs typeface="Times New Roman" panose="02020603050405020304" pitchFamily="18" charset="0"/>
              </a:rPr>
              <a:t>THEORETICAL BACKGROUND OF STEGANOGRAPHY</a:t>
            </a:r>
          </a:p>
        </p:txBody>
      </p:sp>
      <p:sp>
        <p:nvSpPr>
          <p:cNvPr id="3" name="Content Placeholder 2">
            <a:extLst>
              <a:ext uri="{FF2B5EF4-FFF2-40B4-BE49-F238E27FC236}">
                <a16:creationId xmlns:a16="http://schemas.microsoft.com/office/drawing/2014/main" id="{3E356C1C-08D9-B475-F67B-4578AC27EBA5}"/>
              </a:ext>
            </a:extLst>
          </p:cNvPr>
          <p:cNvSpPr>
            <a:spLocks noGrp="1"/>
          </p:cNvSpPr>
          <p:nvPr>
            <p:ph idx="1"/>
          </p:nvPr>
        </p:nvSpPr>
        <p:spPr/>
        <p:txBody>
          <a:bodyPr>
            <a:normAutofit lnSpcReduction="10000"/>
          </a:bodyPr>
          <a:lstStyle/>
          <a:p>
            <a:r>
              <a:rPr lang="en-US" dirty="0"/>
              <a:t>LSB – Least Significant Bit</a:t>
            </a:r>
          </a:p>
          <a:p>
            <a:r>
              <a:rPr lang="en-US" dirty="0"/>
              <a:t>101010</a:t>
            </a:r>
            <a:r>
              <a:rPr lang="en-US" i="1" u="sng" dirty="0">
                <a:solidFill>
                  <a:srgbClr val="FF0000"/>
                </a:solidFill>
              </a:rPr>
              <a:t>01</a:t>
            </a:r>
          </a:p>
          <a:p>
            <a:endParaRPr lang="en-US" i="1" u="sng" dirty="0">
              <a:solidFill>
                <a:srgbClr val="FF0000"/>
              </a:solidFill>
            </a:endParaRPr>
          </a:p>
          <a:p>
            <a:endParaRPr lang="en-US" i="1" u="sng" dirty="0">
              <a:solidFill>
                <a:srgbClr val="FF0000"/>
              </a:solidFill>
            </a:endParaRPr>
          </a:p>
          <a:p>
            <a:r>
              <a:rPr lang="en-US" dirty="0"/>
              <a:t>RGB color model.</a:t>
            </a:r>
          </a:p>
          <a:p>
            <a:r>
              <a:rPr lang="en-US" dirty="0">
                <a:solidFill>
                  <a:srgbClr val="FF0000"/>
                </a:solidFill>
              </a:rPr>
              <a:t>Re</a:t>
            </a:r>
          </a:p>
          <a:p>
            <a:r>
              <a:rPr lang="en-US" dirty="0">
                <a:solidFill>
                  <a:srgbClr val="FF0000"/>
                </a:solidFill>
              </a:rPr>
              <a:t>Red: </a:t>
            </a:r>
            <a:r>
              <a:rPr lang="en-US" dirty="0"/>
              <a:t>RGB(</a:t>
            </a:r>
            <a:r>
              <a:rPr lang="en-US" dirty="0">
                <a:solidFill>
                  <a:srgbClr val="FF0000"/>
                </a:solidFill>
              </a:rPr>
              <a:t>255, </a:t>
            </a:r>
            <a:r>
              <a:rPr lang="en-US" dirty="0">
                <a:solidFill>
                  <a:srgbClr val="00B050"/>
                </a:solidFill>
              </a:rPr>
              <a:t>0, </a:t>
            </a:r>
            <a:r>
              <a:rPr lang="en-US" dirty="0">
                <a:solidFill>
                  <a:srgbClr val="00B0F0"/>
                </a:solidFill>
              </a:rPr>
              <a:t>0</a:t>
            </a:r>
            <a:r>
              <a:rPr lang="en-US" dirty="0"/>
              <a:t>)</a:t>
            </a:r>
            <a:r>
              <a:rPr lang="en-US" dirty="0">
                <a:solidFill>
                  <a:srgbClr val="00B0F0"/>
                </a:solidFill>
              </a:rPr>
              <a:t> </a:t>
            </a:r>
            <a:r>
              <a:rPr lang="en-US" dirty="0"/>
              <a:t>– RGB(</a:t>
            </a:r>
            <a:r>
              <a:rPr lang="en-US" dirty="0">
                <a:solidFill>
                  <a:srgbClr val="FF0000"/>
                </a:solidFill>
              </a:rPr>
              <a:t>11111111</a:t>
            </a:r>
            <a:r>
              <a:rPr lang="en-US" dirty="0"/>
              <a:t>, </a:t>
            </a:r>
            <a:r>
              <a:rPr lang="en-US" dirty="0">
                <a:solidFill>
                  <a:srgbClr val="00B050"/>
                </a:solidFill>
              </a:rPr>
              <a:t>00000000</a:t>
            </a:r>
            <a:r>
              <a:rPr lang="en-US" dirty="0"/>
              <a:t>, </a:t>
            </a:r>
            <a:r>
              <a:rPr lang="en-US" dirty="0">
                <a:solidFill>
                  <a:srgbClr val="00B0F0"/>
                </a:solidFill>
              </a:rPr>
              <a:t>00000000</a:t>
            </a:r>
            <a:r>
              <a:rPr lang="en-US" dirty="0"/>
              <a:t>)</a:t>
            </a:r>
            <a:endParaRPr lang="en-US" dirty="0">
              <a:solidFill>
                <a:srgbClr val="FF0000"/>
              </a:solidFill>
            </a:endParaRPr>
          </a:p>
          <a:p>
            <a:r>
              <a:rPr lang="en-US" dirty="0">
                <a:solidFill>
                  <a:srgbClr val="00B050"/>
                </a:solidFill>
              </a:rPr>
              <a:t>Green:</a:t>
            </a:r>
            <a:r>
              <a:rPr lang="en-US" dirty="0">
                <a:solidFill>
                  <a:srgbClr val="FF0000"/>
                </a:solidFill>
              </a:rPr>
              <a:t> </a:t>
            </a:r>
            <a:r>
              <a:rPr lang="en-US" dirty="0"/>
              <a:t>RGB(</a:t>
            </a:r>
            <a:r>
              <a:rPr lang="en-US" dirty="0">
                <a:solidFill>
                  <a:srgbClr val="FF0000"/>
                </a:solidFill>
              </a:rPr>
              <a:t>0, </a:t>
            </a:r>
            <a:r>
              <a:rPr lang="en-US" dirty="0">
                <a:solidFill>
                  <a:srgbClr val="00B050"/>
                </a:solidFill>
              </a:rPr>
              <a:t>255, </a:t>
            </a:r>
            <a:r>
              <a:rPr lang="en-US" dirty="0">
                <a:solidFill>
                  <a:srgbClr val="00B0F0"/>
                </a:solidFill>
              </a:rPr>
              <a:t>0</a:t>
            </a:r>
            <a:r>
              <a:rPr lang="en-US" dirty="0"/>
              <a:t>) – RGB(</a:t>
            </a:r>
            <a:r>
              <a:rPr lang="en-US" dirty="0">
                <a:solidFill>
                  <a:srgbClr val="FF0000"/>
                </a:solidFill>
              </a:rPr>
              <a:t>00000000</a:t>
            </a:r>
            <a:r>
              <a:rPr lang="en-US" dirty="0"/>
              <a:t>, </a:t>
            </a:r>
            <a:r>
              <a:rPr lang="en-US" dirty="0">
                <a:solidFill>
                  <a:srgbClr val="00B050"/>
                </a:solidFill>
              </a:rPr>
              <a:t>11111111</a:t>
            </a:r>
            <a:r>
              <a:rPr lang="en-US" dirty="0"/>
              <a:t>, </a:t>
            </a:r>
            <a:r>
              <a:rPr lang="en-US" dirty="0">
                <a:solidFill>
                  <a:srgbClr val="00B0F0"/>
                </a:solidFill>
              </a:rPr>
              <a:t>00000000</a:t>
            </a:r>
            <a:r>
              <a:rPr lang="en-US" dirty="0"/>
              <a:t>)</a:t>
            </a:r>
          </a:p>
          <a:p>
            <a:r>
              <a:rPr lang="en-US" dirty="0">
                <a:solidFill>
                  <a:srgbClr val="0070C0"/>
                </a:solidFill>
              </a:rPr>
              <a:t>Blue: </a:t>
            </a:r>
            <a:r>
              <a:rPr lang="en-US" dirty="0"/>
              <a:t>RGB(</a:t>
            </a:r>
            <a:r>
              <a:rPr lang="en-US" dirty="0">
                <a:solidFill>
                  <a:srgbClr val="FF0000"/>
                </a:solidFill>
              </a:rPr>
              <a:t>255, </a:t>
            </a:r>
            <a:r>
              <a:rPr lang="en-US" dirty="0">
                <a:solidFill>
                  <a:srgbClr val="00B050"/>
                </a:solidFill>
              </a:rPr>
              <a:t>0, </a:t>
            </a:r>
            <a:r>
              <a:rPr lang="en-US" dirty="0">
                <a:solidFill>
                  <a:srgbClr val="00B0F0"/>
                </a:solidFill>
              </a:rPr>
              <a:t>0</a:t>
            </a:r>
            <a:r>
              <a:rPr lang="en-US" dirty="0"/>
              <a:t>)</a:t>
            </a:r>
            <a:r>
              <a:rPr lang="en-US" dirty="0">
                <a:solidFill>
                  <a:srgbClr val="00B0F0"/>
                </a:solidFill>
              </a:rPr>
              <a:t> </a:t>
            </a:r>
            <a:r>
              <a:rPr lang="en-US" dirty="0"/>
              <a:t>– RGB(</a:t>
            </a:r>
            <a:r>
              <a:rPr lang="en-US" dirty="0">
                <a:solidFill>
                  <a:srgbClr val="FF0000"/>
                </a:solidFill>
              </a:rPr>
              <a:t>11111111</a:t>
            </a:r>
            <a:r>
              <a:rPr lang="en-US" dirty="0"/>
              <a:t>, </a:t>
            </a:r>
            <a:r>
              <a:rPr lang="en-US" dirty="0">
                <a:solidFill>
                  <a:srgbClr val="00B050"/>
                </a:solidFill>
              </a:rPr>
              <a:t>00000000</a:t>
            </a:r>
            <a:r>
              <a:rPr lang="en-US" dirty="0"/>
              <a:t>, </a:t>
            </a:r>
            <a:r>
              <a:rPr lang="en-US" dirty="0">
                <a:solidFill>
                  <a:srgbClr val="00B0F0"/>
                </a:solidFill>
              </a:rPr>
              <a:t>11111111</a:t>
            </a:r>
            <a:r>
              <a:rPr lang="en-US" dirty="0"/>
              <a:t>)</a:t>
            </a:r>
            <a:endParaRPr lang="en-US" dirty="0">
              <a:solidFill>
                <a:srgbClr val="FF0000"/>
              </a:solidFill>
            </a:endParaRPr>
          </a:p>
        </p:txBody>
      </p:sp>
      <p:sp>
        <p:nvSpPr>
          <p:cNvPr id="4" name="Rectangle 3">
            <a:extLst>
              <a:ext uri="{FF2B5EF4-FFF2-40B4-BE49-F238E27FC236}">
                <a16:creationId xmlns:a16="http://schemas.microsoft.com/office/drawing/2014/main" id="{C8984DD1-353B-EE85-097F-C933EE3112A1}"/>
              </a:ext>
            </a:extLst>
          </p:cNvPr>
          <p:cNvSpPr/>
          <p:nvPr/>
        </p:nvSpPr>
        <p:spPr>
          <a:xfrm>
            <a:off x="3805666" y="2750127"/>
            <a:ext cx="2770909" cy="678873"/>
          </a:xfrm>
          <a:prstGeom prst="rect">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500" b="1" dirty="0"/>
              <a:t>Least Significant Bit</a:t>
            </a:r>
          </a:p>
        </p:txBody>
      </p:sp>
      <p:sp>
        <p:nvSpPr>
          <p:cNvPr id="5" name="Arrow: Bent-Up 4">
            <a:extLst>
              <a:ext uri="{FF2B5EF4-FFF2-40B4-BE49-F238E27FC236}">
                <a16:creationId xmlns:a16="http://schemas.microsoft.com/office/drawing/2014/main" id="{BF051FC4-5201-1719-5CAC-6169248CD42B}"/>
              </a:ext>
            </a:extLst>
          </p:cNvPr>
          <p:cNvSpPr/>
          <p:nvPr/>
        </p:nvSpPr>
        <p:spPr>
          <a:xfrm rot="5400000">
            <a:off x="2864642" y="2332325"/>
            <a:ext cx="300037" cy="1285874"/>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5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D4CD-06AC-01B4-E05E-FD39873CBFF7}"/>
              </a:ext>
            </a:extLst>
          </p:cNvPr>
          <p:cNvSpPr>
            <a:spLocks noGrp="1"/>
          </p:cNvSpPr>
          <p:nvPr>
            <p:ph type="title"/>
          </p:nvPr>
        </p:nvSpPr>
        <p:spPr/>
        <p:txBody>
          <a:bodyPr/>
          <a:lstStyle/>
          <a:p>
            <a:r>
              <a:rPr lang="en-US" b="1" dirty="0"/>
              <a:t>Example about LSB Steganography</a:t>
            </a:r>
          </a:p>
        </p:txBody>
      </p:sp>
      <p:sp>
        <p:nvSpPr>
          <p:cNvPr id="4" name="Rectangle 3">
            <a:extLst>
              <a:ext uri="{FF2B5EF4-FFF2-40B4-BE49-F238E27FC236}">
                <a16:creationId xmlns:a16="http://schemas.microsoft.com/office/drawing/2014/main" id="{1AB0BA70-11BA-BBF7-82A2-161C56A53D0F}"/>
              </a:ext>
            </a:extLst>
          </p:cNvPr>
          <p:cNvSpPr/>
          <p:nvPr/>
        </p:nvSpPr>
        <p:spPr>
          <a:xfrm>
            <a:off x="2406316" y="2326105"/>
            <a:ext cx="2695073" cy="1684421"/>
          </a:xfrm>
          <a:prstGeom prst="rect">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01B1758-68A2-7910-F6AD-35FCE4A7A34D}"/>
              </a:ext>
            </a:extLst>
          </p:cNvPr>
          <p:cNvSpPr/>
          <p:nvPr/>
        </p:nvSpPr>
        <p:spPr>
          <a:xfrm>
            <a:off x="7996990" y="2326104"/>
            <a:ext cx="2695073" cy="1684421"/>
          </a:xfrm>
          <a:prstGeom prst="rect">
            <a:avLst/>
          </a:prstGeom>
          <a:solidFill>
            <a:srgbClr val="00B05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9743A09-C327-5091-422B-6457B6639590}"/>
              </a:ext>
            </a:extLst>
          </p:cNvPr>
          <p:cNvSpPr/>
          <p:nvPr/>
        </p:nvSpPr>
        <p:spPr>
          <a:xfrm>
            <a:off x="1540043" y="4267200"/>
            <a:ext cx="866274" cy="73793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302A87-46E0-72E7-3FE6-49AAE8BE6276}"/>
              </a:ext>
            </a:extLst>
          </p:cNvPr>
          <p:cNvSpPr/>
          <p:nvPr/>
        </p:nvSpPr>
        <p:spPr>
          <a:xfrm>
            <a:off x="2406316" y="4267200"/>
            <a:ext cx="2695073" cy="73793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9CC378-E181-446B-FD15-80B39B686871}"/>
              </a:ext>
            </a:extLst>
          </p:cNvPr>
          <p:cNvSpPr/>
          <p:nvPr/>
        </p:nvSpPr>
        <p:spPr>
          <a:xfrm>
            <a:off x="5101389" y="4267200"/>
            <a:ext cx="866274" cy="737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596A45-DC66-A190-01C0-6EB53EE6A6FC}"/>
              </a:ext>
            </a:extLst>
          </p:cNvPr>
          <p:cNvSpPr/>
          <p:nvPr/>
        </p:nvSpPr>
        <p:spPr>
          <a:xfrm>
            <a:off x="1540043" y="5005137"/>
            <a:ext cx="8662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a:t>
            </a:r>
          </a:p>
        </p:txBody>
      </p:sp>
      <p:sp>
        <p:nvSpPr>
          <p:cNvPr id="10" name="Rectangle 9">
            <a:extLst>
              <a:ext uri="{FF2B5EF4-FFF2-40B4-BE49-F238E27FC236}">
                <a16:creationId xmlns:a16="http://schemas.microsoft.com/office/drawing/2014/main" id="{DD8D0E55-1D61-C14E-5073-F1840ED6EC7C}"/>
              </a:ext>
            </a:extLst>
          </p:cNvPr>
          <p:cNvSpPr/>
          <p:nvPr/>
        </p:nvSpPr>
        <p:spPr>
          <a:xfrm>
            <a:off x="2406315" y="5005137"/>
            <a:ext cx="26950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255 (11111111)</a:t>
            </a:r>
          </a:p>
        </p:txBody>
      </p:sp>
      <p:sp>
        <p:nvSpPr>
          <p:cNvPr id="11" name="Rectangle 10">
            <a:extLst>
              <a:ext uri="{FF2B5EF4-FFF2-40B4-BE49-F238E27FC236}">
                <a16:creationId xmlns:a16="http://schemas.microsoft.com/office/drawing/2014/main" id="{F70700A4-CC59-FEF0-8AC9-7F0B4628135F}"/>
              </a:ext>
            </a:extLst>
          </p:cNvPr>
          <p:cNvSpPr/>
          <p:nvPr/>
        </p:nvSpPr>
        <p:spPr>
          <a:xfrm>
            <a:off x="5101387" y="5005137"/>
            <a:ext cx="8662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a:t>
            </a:r>
          </a:p>
        </p:txBody>
      </p:sp>
      <p:sp>
        <p:nvSpPr>
          <p:cNvPr id="12" name="Rectangle 11">
            <a:extLst>
              <a:ext uri="{FF2B5EF4-FFF2-40B4-BE49-F238E27FC236}">
                <a16:creationId xmlns:a16="http://schemas.microsoft.com/office/drawing/2014/main" id="{9924FDAC-A446-F723-98A0-FE0C6B332CDC}"/>
              </a:ext>
            </a:extLst>
          </p:cNvPr>
          <p:cNvSpPr/>
          <p:nvPr/>
        </p:nvSpPr>
        <p:spPr>
          <a:xfrm>
            <a:off x="7090611" y="4267200"/>
            <a:ext cx="866274" cy="737937"/>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CDDD07-860C-2F15-386B-30F99725BDDC}"/>
              </a:ext>
            </a:extLst>
          </p:cNvPr>
          <p:cNvSpPr/>
          <p:nvPr/>
        </p:nvSpPr>
        <p:spPr>
          <a:xfrm>
            <a:off x="7956884" y="4267200"/>
            <a:ext cx="2695073" cy="73793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CA80EF-1CE7-FCF4-576B-F62343425177}"/>
              </a:ext>
            </a:extLst>
          </p:cNvPr>
          <p:cNvSpPr/>
          <p:nvPr/>
        </p:nvSpPr>
        <p:spPr>
          <a:xfrm>
            <a:off x="10651957" y="4267200"/>
            <a:ext cx="866274" cy="737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143A33-351C-4E07-7C8C-6C55546AB83D}"/>
              </a:ext>
            </a:extLst>
          </p:cNvPr>
          <p:cNvSpPr/>
          <p:nvPr/>
        </p:nvSpPr>
        <p:spPr>
          <a:xfrm>
            <a:off x="7090611" y="5005137"/>
            <a:ext cx="8662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a:t>
            </a:r>
          </a:p>
        </p:txBody>
      </p:sp>
      <p:sp>
        <p:nvSpPr>
          <p:cNvPr id="16" name="Rectangle 15">
            <a:extLst>
              <a:ext uri="{FF2B5EF4-FFF2-40B4-BE49-F238E27FC236}">
                <a16:creationId xmlns:a16="http://schemas.microsoft.com/office/drawing/2014/main" id="{285DA22C-E8D8-788D-38A1-2C14E3ACFB7D}"/>
              </a:ext>
            </a:extLst>
          </p:cNvPr>
          <p:cNvSpPr/>
          <p:nvPr/>
        </p:nvSpPr>
        <p:spPr>
          <a:xfrm>
            <a:off x="7956883" y="5005137"/>
            <a:ext cx="26950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252 (11111100)</a:t>
            </a:r>
          </a:p>
        </p:txBody>
      </p:sp>
      <p:sp>
        <p:nvSpPr>
          <p:cNvPr id="17" name="Rectangle 16">
            <a:extLst>
              <a:ext uri="{FF2B5EF4-FFF2-40B4-BE49-F238E27FC236}">
                <a16:creationId xmlns:a16="http://schemas.microsoft.com/office/drawing/2014/main" id="{9210FDA3-EC01-9604-4EBC-E39AA6EAB3B5}"/>
              </a:ext>
            </a:extLst>
          </p:cNvPr>
          <p:cNvSpPr/>
          <p:nvPr/>
        </p:nvSpPr>
        <p:spPr>
          <a:xfrm>
            <a:off x="10651955" y="5005137"/>
            <a:ext cx="866272" cy="7379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0</a:t>
            </a:r>
          </a:p>
        </p:txBody>
      </p:sp>
    </p:spTree>
    <p:extLst>
      <p:ext uri="{BB962C8B-B14F-4D97-AF65-F5344CB8AC3E}">
        <p14:creationId xmlns:p14="http://schemas.microsoft.com/office/powerpoint/2010/main" val="1171242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65F140-3BDD-09F0-2766-DC9A0FE61C66}"/>
              </a:ext>
            </a:extLst>
          </p:cNvPr>
          <p:cNvPicPr>
            <a:picLocks noChangeAspect="1"/>
          </p:cNvPicPr>
          <p:nvPr/>
        </p:nvPicPr>
        <p:blipFill>
          <a:blip r:embed="rId2"/>
          <a:stretch>
            <a:fillRect/>
          </a:stretch>
        </p:blipFill>
        <p:spPr>
          <a:xfrm>
            <a:off x="31934" y="742949"/>
            <a:ext cx="12160066" cy="5029201"/>
          </a:xfrm>
          <a:prstGeom prst="rect">
            <a:avLst/>
          </a:prstGeom>
        </p:spPr>
      </p:pic>
    </p:spTree>
    <p:extLst>
      <p:ext uri="{BB962C8B-B14F-4D97-AF65-F5344CB8AC3E}">
        <p14:creationId xmlns:p14="http://schemas.microsoft.com/office/powerpoint/2010/main" val="2151564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21AC-77CD-CA86-FF21-8A2447DF3A52}"/>
              </a:ext>
            </a:extLst>
          </p:cNvPr>
          <p:cNvSpPr>
            <a:spLocks noGrp="1"/>
          </p:cNvSpPr>
          <p:nvPr>
            <p:ph type="title"/>
          </p:nvPr>
        </p:nvSpPr>
        <p:spPr/>
        <p:txBody>
          <a:bodyPr/>
          <a:lstStyle/>
          <a:p>
            <a:r>
              <a:rPr lang="en-US" b="1" dirty="0"/>
              <a:t>Example of the Butterfly in the FFT:</a:t>
            </a:r>
          </a:p>
        </p:txBody>
      </p:sp>
      <p:pic>
        <p:nvPicPr>
          <p:cNvPr id="4" name="Content Placeholder 3">
            <a:extLst>
              <a:ext uri="{FF2B5EF4-FFF2-40B4-BE49-F238E27FC236}">
                <a16:creationId xmlns:a16="http://schemas.microsoft.com/office/drawing/2014/main" id="{C55D1D1B-45A7-A8E2-6A0E-1F8D2569DD9C}"/>
              </a:ext>
            </a:extLst>
          </p:cNvPr>
          <p:cNvPicPr>
            <a:picLocks noGrp="1" noChangeAspect="1"/>
          </p:cNvPicPr>
          <p:nvPr>
            <p:ph idx="1"/>
          </p:nvPr>
        </p:nvPicPr>
        <p:blipFill>
          <a:blip r:embed="rId2"/>
          <a:stretch>
            <a:fillRect/>
          </a:stretch>
        </p:blipFill>
        <p:spPr>
          <a:xfrm>
            <a:off x="479530" y="1919287"/>
            <a:ext cx="11232940" cy="4467225"/>
          </a:xfrm>
          <a:prstGeom prst="rect">
            <a:avLst/>
          </a:prstGeom>
        </p:spPr>
      </p:pic>
    </p:spTree>
    <p:extLst>
      <p:ext uri="{BB962C8B-B14F-4D97-AF65-F5344CB8AC3E}">
        <p14:creationId xmlns:p14="http://schemas.microsoft.com/office/powerpoint/2010/main" val="2640520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A6677F9-7159-DF49-9670-896AEFA0CDD8}"/>
              </a:ext>
            </a:extLst>
          </p:cNvPr>
          <p:cNvPicPr>
            <a:picLocks noGrp="1" noChangeAspect="1"/>
          </p:cNvPicPr>
          <p:nvPr>
            <p:ph idx="1"/>
          </p:nvPr>
        </p:nvPicPr>
        <p:blipFill>
          <a:blip r:embed="rId3"/>
          <a:stretch>
            <a:fillRect/>
          </a:stretch>
        </p:blipFill>
        <p:spPr>
          <a:xfrm>
            <a:off x="0" y="287828"/>
            <a:ext cx="12192000" cy="6570172"/>
          </a:xfrm>
          <a:prstGeom prst="rect">
            <a:avLst/>
          </a:prstGeom>
        </p:spPr>
      </p:pic>
    </p:spTree>
    <p:extLst>
      <p:ext uri="{BB962C8B-B14F-4D97-AF65-F5344CB8AC3E}">
        <p14:creationId xmlns:p14="http://schemas.microsoft.com/office/powerpoint/2010/main" val="2269230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34B749-ED76-C711-AE77-AC7C09BD95A7}"/>
              </a:ext>
            </a:extLst>
          </p:cNvPr>
          <p:cNvPicPr>
            <a:picLocks noChangeAspect="1"/>
          </p:cNvPicPr>
          <p:nvPr/>
        </p:nvPicPr>
        <p:blipFill rotWithShape="1">
          <a:blip r:embed="rId3"/>
          <a:srcRect t="439"/>
          <a:stretch/>
        </p:blipFill>
        <p:spPr bwMode="auto">
          <a:xfrm>
            <a:off x="-1" y="314325"/>
            <a:ext cx="12238875" cy="65436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508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7575DE-C70E-DFCB-9715-72741BDE5298}"/>
              </a:ext>
            </a:extLst>
          </p:cNvPr>
          <p:cNvPicPr>
            <a:picLocks noChangeAspect="1"/>
          </p:cNvPicPr>
          <p:nvPr/>
        </p:nvPicPr>
        <p:blipFill>
          <a:blip r:embed="rId2"/>
          <a:stretch>
            <a:fillRect/>
          </a:stretch>
        </p:blipFill>
        <p:spPr>
          <a:xfrm>
            <a:off x="3678117" y="2136648"/>
            <a:ext cx="4463560" cy="2325624"/>
          </a:xfrm>
          <a:prstGeom prst="rect">
            <a:avLst/>
          </a:prstGeom>
        </p:spPr>
      </p:pic>
      <p:sp>
        <p:nvSpPr>
          <p:cNvPr id="2" name="Title 1">
            <a:extLst>
              <a:ext uri="{FF2B5EF4-FFF2-40B4-BE49-F238E27FC236}">
                <a16:creationId xmlns:a16="http://schemas.microsoft.com/office/drawing/2014/main" id="{62EE8565-BF2F-BC0D-9D22-E832E789798F}"/>
              </a:ext>
            </a:extLst>
          </p:cNvPr>
          <p:cNvSpPr>
            <a:spLocks noGrp="1"/>
          </p:cNvSpPr>
          <p:nvPr>
            <p:ph type="title"/>
          </p:nvPr>
        </p:nvSpPr>
        <p:spPr/>
        <p:txBody>
          <a:bodyPr/>
          <a:lstStyle/>
          <a:p>
            <a:r>
              <a:rPr lang="en-US" dirty="0"/>
              <a:t>Moving average filter</a:t>
            </a:r>
          </a:p>
        </p:txBody>
      </p:sp>
      <p:sp>
        <p:nvSpPr>
          <p:cNvPr id="3" name="Content Placeholder 2">
            <a:extLst>
              <a:ext uri="{FF2B5EF4-FFF2-40B4-BE49-F238E27FC236}">
                <a16:creationId xmlns:a16="http://schemas.microsoft.com/office/drawing/2014/main" id="{52C23E80-1A4A-F392-B8A1-FF0823053BF2}"/>
              </a:ext>
            </a:extLst>
          </p:cNvPr>
          <p:cNvSpPr>
            <a:spLocks noGrp="1"/>
          </p:cNvSpPr>
          <p:nvPr>
            <p:ph idx="1"/>
          </p:nvPr>
        </p:nvSpPr>
        <p:spPr>
          <a:xfrm>
            <a:off x="1981200" y="1600200"/>
            <a:ext cx="8229600" cy="4300728"/>
          </a:xfrm>
        </p:spPr>
        <p:txBody>
          <a:bodyPr>
            <a:normAutofit fontScale="92500"/>
          </a:bodyPr>
          <a:lstStyle/>
          <a:p>
            <a:r>
              <a:rPr lang="en-US" dirty="0"/>
              <a:t>operates by averaging a number of points from the input signal to produce each point in the output signal</a:t>
            </a:r>
          </a:p>
          <a:p>
            <a:endParaRPr lang="en-US" dirty="0"/>
          </a:p>
          <a:p>
            <a:endParaRPr lang="en-US" dirty="0"/>
          </a:p>
          <a:p>
            <a:endParaRPr lang="en-US" dirty="0"/>
          </a:p>
          <a:p>
            <a:endParaRPr lang="en-US" dirty="0"/>
          </a:p>
          <a:p>
            <a:r>
              <a:rPr lang="en-US" dirty="0"/>
              <a:t>x [ ] is the input signal, </a:t>
            </a:r>
          </a:p>
          <a:p>
            <a:r>
              <a:rPr lang="en-US" dirty="0"/>
              <a:t>y [ ] is the output signal, and </a:t>
            </a:r>
          </a:p>
          <a:p>
            <a:r>
              <a:rPr lang="en-US" dirty="0"/>
              <a:t>M is the number of points in the average</a:t>
            </a:r>
          </a:p>
          <a:p>
            <a:endParaRPr lang="en-US" dirty="0"/>
          </a:p>
        </p:txBody>
      </p:sp>
    </p:spTree>
    <p:extLst>
      <p:ext uri="{BB962C8B-B14F-4D97-AF65-F5344CB8AC3E}">
        <p14:creationId xmlns:p14="http://schemas.microsoft.com/office/powerpoint/2010/main" val="1721648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BFDA-6D89-5608-627E-3F2FC7E10EA7}"/>
              </a:ext>
            </a:extLst>
          </p:cNvPr>
          <p:cNvSpPr>
            <a:spLocks noGrp="1"/>
          </p:cNvSpPr>
          <p:nvPr>
            <p:ph type="title"/>
          </p:nvPr>
        </p:nvSpPr>
        <p:spPr/>
        <p:txBody>
          <a:bodyPr/>
          <a:lstStyle/>
          <a:p>
            <a:r>
              <a:rPr lang="en-US" dirty="0"/>
              <a:t>Fast Fourier Transform</a:t>
            </a:r>
          </a:p>
        </p:txBody>
      </p:sp>
      <p:pic>
        <p:nvPicPr>
          <p:cNvPr id="5" name="Picture 4">
            <a:extLst>
              <a:ext uri="{FF2B5EF4-FFF2-40B4-BE49-F238E27FC236}">
                <a16:creationId xmlns:a16="http://schemas.microsoft.com/office/drawing/2014/main" id="{ACDE8788-933E-F1A7-1DB3-F5C9A9924A1C}"/>
              </a:ext>
            </a:extLst>
          </p:cNvPr>
          <p:cNvPicPr>
            <a:picLocks noChangeAspect="1"/>
          </p:cNvPicPr>
          <p:nvPr/>
        </p:nvPicPr>
        <p:blipFill>
          <a:blip r:embed="rId3"/>
          <a:stretch>
            <a:fillRect/>
          </a:stretch>
        </p:blipFill>
        <p:spPr>
          <a:xfrm>
            <a:off x="838200" y="3578561"/>
            <a:ext cx="5909797" cy="1325563"/>
          </a:xfrm>
          <a:prstGeom prst="rect">
            <a:avLst/>
          </a:prstGeom>
        </p:spPr>
      </p:pic>
      <p:pic>
        <p:nvPicPr>
          <p:cNvPr id="7" name="Picture 6">
            <a:extLst>
              <a:ext uri="{FF2B5EF4-FFF2-40B4-BE49-F238E27FC236}">
                <a16:creationId xmlns:a16="http://schemas.microsoft.com/office/drawing/2014/main" id="{46C08FB2-F339-DE83-FFF4-54AF60001600}"/>
              </a:ext>
            </a:extLst>
          </p:cNvPr>
          <p:cNvPicPr>
            <a:picLocks noChangeAspect="1"/>
          </p:cNvPicPr>
          <p:nvPr/>
        </p:nvPicPr>
        <p:blipFill>
          <a:blip r:embed="rId4"/>
          <a:stretch>
            <a:fillRect/>
          </a:stretch>
        </p:blipFill>
        <p:spPr>
          <a:xfrm>
            <a:off x="2799017" y="1454254"/>
            <a:ext cx="6593967" cy="1246759"/>
          </a:xfrm>
          <a:prstGeom prst="rect">
            <a:avLst/>
          </a:prstGeom>
        </p:spPr>
      </p:pic>
      <p:sp>
        <p:nvSpPr>
          <p:cNvPr id="8" name="Arrow: Right 7">
            <a:extLst>
              <a:ext uri="{FF2B5EF4-FFF2-40B4-BE49-F238E27FC236}">
                <a16:creationId xmlns:a16="http://schemas.microsoft.com/office/drawing/2014/main" id="{70169346-E8AE-F8C5-1A73-D5D946498CF0}"/>
              </a:ext>
            </a:extLst>
          </p:cNvPr>
          <p:cNvSpPr/>
          <p:nvPr/>
        </p:nvSpPr>
        <p:spPr>
          <a:xfrm>
            <a:off x="249025" y="4066947"/>
            <a:ext cx="589175" cy="3487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D144F07-6EB2-AE74-8DA4-2B74B726F5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6397" y="2205696"/>
            <a:ext cx="4108645" cy="4071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FFE3D9-CC4F-3C59-8E75-F8604505F040}"/>
              </a:ext>
            </a:extLst>
          </p:cNvPr>
          <p:cNvSpPr txBox="1"/>
          <p:nvPr/>
        </p:nvSpPr>
        <p:spPr>
          <a:xfrm>
            <a:off x="8104268" y="6254348"/>
            <a:ext cx="3249532" cy="477054"/>
          </a:xfrm>
          <a:prstGeom prst="rect">
            <a:avLst/>
          </a:prstGeom>
          <a:noFill/>
        </p:spPr>
        <p:txBody>
          <a:bodyPr wrap="square" rtlCol="0">
            <a:spAutoFit/>
          </a:bodyPr>
          <a:lstStyle/>
          <a:p>
            <a:pPr algn="ctr"/>
            <a:r>
              <a:rPr lang="en-US" sz="2500" b="1" dirty="0"/>
              <a:t>FFT butterfly image</a:t>
            </a:r>
          </a:p>
        </p:txBody>
      </p:sp>
    </p:spTree>
    <p:extLst>
      <p:ext uri="{BB962C8B-B14F-4D97-AF65-F5344CB8AC3E}">
        <p14:creationId xmlns:p14="http://schemas.microsoft.com/office/powerpoint/2010/main" val="3854393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06C3-7458-97E8-3095-CD1E3FE39C45}"/>
              </a:ext>
            </a:extLst>
          </p:cNvPr>
          <p:cNvSpPr>
            <a:spLocks noGrp="1"/>
          </p:cNvSpPr>
          <p:nvPr>
            <p:ph type="title"/>
          </p:nvPr>
        </p:nvSpPr>
        <p:spPr>
          <a:xfrm>
            <a:off x="838200" y="2766218"/>
            <a:ext cx="10515600" cy="1325563"/>
          </a:xfrm>
        </p:spPr>
        <p:txBody>
          <a:bodyPr/>
          <a:lstStyle/>
          <a:p>
            <a:r>
              <a:rPr lang="en-US" dirty="0"/>
              <a:t>Theory Background</a:t>
            </a:r>
          </a:p>
        </p:txBody>
      </p:sp>
    </p:spTree>
    <p:extLst>
      <p:ext uri="{BB962C8B-B14F-4D97-AF65-F5344CB8AC3E}">
        <p14:creationId xmlns:p14="http://schemas.microsoft.com/office/powerpoint/2010/main" val="2898341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3C6-B3D0-50C9-AD93-CDDC794E3D02}"/>
              </a:ext>
            </a:extLst>
          </p:cNvPr>
          <p:cNvSpPr>
            <a:spLocks noGrp="1"/>
          </p:cNvSpPr>
          <p:nvPr>
            <p:ph type="title"/>
          </p:nvPr>
        </p:nvSpPr>
        <p:spPr/>
        <p:txBody>
          <a:bodyPr/>
          <a:lstStyle/>
          <a:p>
            <a:r>
              <a:rPr lang="en-US" sz="4400" b="1" dirty="0"/>
              <a:t>Fourier Transform</a:t>
            </a:r>
            <a:endParaRPr lang="en-US" b="1" dirty="0"/>
          </a:p>
        </p:txBody>
      </p:sp>
      <p:pic>
        <p:nvPicPr>
          <p:cNvPr id="6" name="Picture 5">
            <a:extLst>
              <a:ext uri="{FF2B5EF4-FFF2-40B4-BE49-F238E27FC236}">
                <a16:creationId xmlns:a16="http://schemas.microsoft.com/office/drawing/2014/main" id="{B84A02B6-98D7-853E-A5FC-36F6406A0A5B}"/>
              </a:ext>
            </a:extLst>
          </p:cNvPr>
          <p:cNvPicPr>
            <a:picLocks noChangeAspect="1"/>
          </p:cNvPicPr>
          <p:nvPr/>
        </p:nvPicPr>
        <p:blipFill>
          <a:blip r:embed="rId3"/>
          <a:stretch>
            <a:fillRect/>
          </a:stretch>
        </p:blipFill>
        <p:spPr>
          <a:xfrm>
            <a:off x="1652800" y="1354581"/>
            <a:ext cx="8886400" cy="4421481"/>
          </a:xfrm>
          <a:prstGeom prst="rect">
            <a:avLst/>
          </a:prstGeom>
        </p:spPr>
      </p:pic>
      <p:sp>
        <p:nvSpPr>
          <p:cNvPr id="4" name="TextBox 3">
            <a:extLst>
              <a:ext uri="{FF2B5EF4-FFF2-40B4-BE49-F238E27FC236}">
                <a16:creationId xmlns:a16="http://schemas.microsoft.com/office/drawing/2014/main" id="{61E10518-F996-23DC-B1DA-0CCA8244EB19}"/>
              </a:ext>
            </a:extLst>
          </p:cNvPr>
          <p:cNvSpPr txBox="1"/>
          <p:nvPr/>
        </p:nvSpPr>
        <p:spPr>
          <a:xfrm>
            <a:off x="3049138" y="5776062"/>
            <a:ext cx="6093724" cy="646331"/>
          </a:xfrm>
          <a:prstGeom prst="rect">
            <a:avLst/>
          </a:prstGeom>
          <a:noFill/>
        </p:spPr>
        <p:txBody>
          <a:bodyPr wrap="square">
            <a:spAutoFit/>
          </a:bodyPr>
          <a:lstStyle/>
          <a:p>
            <a:pPr algn="ctr"/>
            <a:r>
              <a:rPr lang="en-US" dirty="0">
                <a:hlinkClick r:id="rId4"/>
              </a:rPr>
              <a:t>https://www.desmos.com/calculator/kfmba8fpwy</a:t>
            </a:r>
            <a:endParaRPr lang="en-US" dirty="0"/>
          </a:p>
          <a:p>
            <a:pPr algn="ctr"/>
            <a:endParaRPr lang="en-US" dirty="0"/>
          </a:p>
        </p:txBody>
      </p:sp>
    </p:spTree>
    <p:extLst>
      <p:ext uri="{BB962C8B-B14F-4D97-AF65-F5344CB8AC3E}">
        <p14:creationId xmlns:p14="http://schemas.microsoft.com/office/powerpoint/2010/main" val="27819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F355-2BB1-6B55-AA37-E6EF11427E68}"/>
              </a:ext>
            </a:extLst>
          </p:cNvPr>
          <p:cNvSpPr>
            <a:spLocks noGrp="1"/>
          </p:cNvSpPr>
          <p:nvPr>
            <p:ph type="title"/>
          </p:nvPr>
        </p:nvSpPr>
        <p:spPr/>
        <p:txBody>
          <a:bodyPr/>
          <a:lstStyle/>
          <a:p>
            <a:r>
              <a:rPr lang="en-US" dirty="0"/>
              <a:t>Fourier transform</a:t>
            </a:r>
          </a:p>
        </p:txBody>
      </p:sp>
      <p:sp>
        <p:nvSpPr>
          <p:cNvPr id="3" name="Content Placeholder 2">
            <a:extLst>
              <a:ext uri="{FF2B5EF4-FFF2-40B4-BE49-F238E27FC236}">
                <a16:creationId xmlns:a16="http://schemas.microsoft.com/office/drawing/2014/main" id="{8B886522-0667-597E-79A2-F46396F861E0}"/>
              </a:ext>
            </a:extLst>
          </p:cNvPr>
          <p:cNvSpPr>
            <a:spLocks noGrp="1"/>
          </p:cNvSpPr>
          <p:nvPr>
            <p:ph idx="1"/>
          </p:nvPr>
        </p:nvSpPr>
        <p:spPr>
          <a:xfrm>
            <a:off x="838200" y="6124428"/>
            <a:ext cx="4334709" cy="773196"/>
          </a:xfrm>
        </p:spPr>
        <p:txBody>
          <a:bodyPr/>
          <a:lstStyle/>
          <a:p>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https://prajwalsouza.github.io/Experiments/Fourier-Transform-Visualization.html</a:t>
            </a:r>
            <a:endPar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F2D6D395-0C9D-138B-ABCF-70A8634F3901}"/>
              </a:ext>
            </a:extLst>
          </p:cNvPr>
          <p:cNvPicPr>
            <a:picLocks noChangeAspect="1"/>
          </p:cNvPicPr>
          <p:nvPr/>
        </p:nvPicPr>
        <p:blipFill>
          <a:blip r:embed="rId3"/>
          <a:stretch>
            <a:fillRect/>
          </a:stretch>
        </p:blipFill>
        <p:spPr>
          <a:xfrm>
            <a:off x="5172909" y="-1"/>
            <a:ext cx="6489701" cy="6897625"/>
          </a:xfrm>
          <a:prstGeom prst="rect">
            <a:avLst/>
          </a:prstGeom>
        </p:spPr>
      </p:pic>
      <p:sp>
        <p:nvSpPr>
          <p:cNvPr id="6" name="TextBox 5">
            <a:extLst>
              <a:ext uri="{FF2B5EF4-FFF2-40B4-BE49-F238E27FC236}">
                <a16:creationId xmlns:a16="http://schemas.microsoft.com/office/drawing/2014/main" id="{6E9CCDF8-3EE7-8DF3-1A92-1BD60023A0A9}"/>
              </a:ext>
            </a:extLst>
          </p:cNvPr>
          <p:cNvSpPr txBox="1"/>
          <p:nvPr/>
        </p:nvSpPr>
        <p:spPr>
          <a:xfrm>
            <a:off x="529390" y="1478726"/>
            <a:ext cx="4334709" cy="1754326"/>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Imagine that all the signal wrapping around a circle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dirty="0">
                <a:effectLst/>
                <a:latin typeface="Calibri" panose="020F0502020204030204" pitchFamily="34" charset="0"/>
                <a:ea typeface="Calibri" panose="020F0502020204030204" pitchFamily="34" charset="0"/>
                <a:cs typeface="Times New Roman" panose="02020603050405020304" pitchFamily="18" charset="0"/>
              </a:rPr>
              <a:t>2 frequency :</a:t>
            </a:r>
          </a:p>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frequency of the signal which is 3 Hz.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frequency of a rotation around the circle.</a:t>
            </a:r>
            <a:endParaRPr lang="en-US" dirty="0"/>
          </a:p>
        </p:txBody>
      </p:sp>
    </p:spTree>
    <p:extLst>
      <p:ext uri="{BB962C8B-B14F-4D97-AF65-F5344CB8AC3E}">
        <p14:creationId xmlns:p14="http://schemas.microsoft.com/office/powerpoint/2010/main" val="2917166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7772ED-4E85-5B7C-F3F1-12958866ED1C}"/>
              </a:ext>
            </a:extLst>
          </p:cNvPr>
          <p:cNvPicPr>
            <a:picLocks noChangeAspect="1"/>
          </p:cNvPicPr>
          <p:nvPr/>
        </p:nvPicPr>
        <p:blipFill>
          <a:blip r:embed="rId3"/>
          <a:stretch>
            <a:fillRect/>
          </a:stretch>
        </p:blipFill>
        <p:spPr>
          <a:xfrm>
            <a:off x="3247618" y="1458517"/>
            <a:ext cx="5059674" cy="2294615"/>
          </a:xfrm>
          <a:prstGeom prst="rect">
            <a:avLst/>
          </a:prstGeom>
        </p:spPr>
      </p:pic>
      <p:sp>
        <p:nvSpPr>
          <p:cNvPr id="2" name="Title 1">
            <a:extLst>
              <a:ext uri="{FF2B5EF4-FFF2-40B4-BE49-F238E27FC236}">
                <a16:creationId xmlns:a16="http://schemas.microsoft.com/office/drawing/2014/main" id="{58C3FED3-C3DB-25BD-2D9C-52F21584D774}"/>
              </a:ext>
            </a:extLst>
          </p:cNvPr>
          <p:cNvSpPr>
            <a:spLocks noGrp="1"/>
          </p:cNvSpPr>
          <p:nvPr>
            <p:ph type="title"/>
          </p:nvPr>
        </p:nvSpPr>
        <p:spPr/>
        <p:txBody>
          <a:bodyPr/>
          <a:lstStyle/>
          <a:p>
            <a:r>
              <a:rPr lang="en-US" dirty="0"/>
              <a:t>Fourier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FD8C4D-95FC-0A69-75F7-88B2863D13F3}"/>
                  </a:ext>
                </a:extLst>
              </p:cNvPr>
              <p:cNvSpPr>
                <a:spLocks noGrp="1"/>
              </p:cNvSpPr>
              <p:nvPr>
                <p:ph idx="1"/>
              </p:nvPr>
            </p:nvSpPr>
            <p:spPr>
              <a:xfrm>
                <a:off x="838200" y="4449170"/>
                <a:ext cx="10515600" cy="1727792"/>
              </a:xfrm>
            </p:spPr>
            <p:txBody>
              <a:bodyPr/>
              <a:lstStyle/>
              <a:p>
                <a:r>
                  <a:rPr lang="el-GR" dirty="0"/>
                  <a:t>ω: </a:t>
                </a:r>
                <a:r>
                  <a:rPr lang="en-US" dirty="0"/>
                  <a:t>Angular frequency</a:t>
                </a:r>
              </a:p>
              <a:p>
                <a:r>
                  <a:rPr lang="en-US" dirty="0"/>
                  <a:t>.</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a14:m>
                <a:r>
                  <a:rPr lang="en-US" dirty="0"/>
                  <a:t>: signal</a:t>
                </a:r>
              </a:p>
              <a:p>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𝐹</m:t>
                    </m:r>
                    <m:r>
                      <a:rPr lang="en-US" i="1" dirty="0" smtClean="0">
                        <a:latin typeface="Cambria Math" panose="02040503050406030204" pitchFamily="18" charset="0"/>
                      </a:rPr>
                      <m:t>(</m:t>
                    </m:r>
                    <m:r>
                      <a:rPr lang="en-US" i="1" dirty="0" smtClean="0">
                        <a:latin typeface="Cambria Math" panose="02040503050406030204" pitchFamily="18" charset="0"/>
                      </a:rPr>
                      <m:t>𝑡</m:t>
                    </m:r>
                    <m:r>
                      <a:rPr lang="en-US" i="1" dirty="0" smtClean="0">
                        <a:latin typeface="Cambria Math" panose="02040503050406030204" pitchFamily="18" charset="0"/>
                      </a:rPr>
                      <m:t>)</m:t>
                    </m:r>
                  </m:oMath>
                </a14:m>
                <a:r>
                  <a:rPr lang="en-US" dirty="0"/>
                  <a:t>: </a:t>
                </a:r>
                <a:r>
                  <a:rPr lang="en-US" dirty="0" err="1"/>
                  <a:t>fourier</a:t>
                </a:r>
                <a:r>
                  <a:rPr lang="en-US" dirty="0"/>
                  <a:t> transform of the signal</a:t>
                </a:r>
              </a:p>
            </p:txBody>
          </p:sp>
        </mc:Choice>
        <mc:Fallback xmlns="">
          <p:sp>
            <p:nvSpPr>
              <p:cNvPr id="3" name="Content Placeholder 2">
                <a:extLst>
                  <a:ext uri="{FF2B5EF4-FFF2-40B4-BE49-F238E27FC236}">
                    <a16:creationId xmlns:a16="http://schemas.microsoft.com/office/drawing/2014/main" id="{F1FD8C4D-95FC-0A69-75F7-88B2863D13F3}"/>
                  </a:ext>
                </a:extLst>
              </p:cNvPr>
              <p:cNvSpPr>
                <a:spLocks noGrp="1" noRot="1" noChangeAspect="1" noMove="1" noResize="1" noEditPoints="1" noAdjustHandles="1" noChangeArrowheads="1" noChangeShapeType="1" noTextEdit="1"/>
              </p:cNvSpPr>
              <p:nvPr>
                <p:ph idx="1"/>
              </p:nvPr>
            </p:nvSpPr>
            <p:spPr>
              <a:xfrm>
                <a:off x="838200" y="4449170"/>
                <a:ext cx="10515600" cy="1727792"/>
              </a:xfrm>
              <a:blipFill>
                <a:blip r:embed="rId4"/>
                <a:stretch>
                  <a:fillRect l="-1043" t="-6007"/>
                </a:stretch>
              </a:blipFill>
            </p:spPr>
            <p:txBody>
              <a:bodyPr/>
              <a:lstStyle/>
              <a:p>
                <a:r>
                  <a:rPr lang="en-US">
                    <a:noFill/>
                  </a:rPr>
                  <a:t> </a:t>
                </a:r>
              </a:p>
            </p:txBody>
          </p:sp>
        </mc:Fallback>
      </mc:AlternateContent>
    </p:spTree>
    <p:extLst>
      <p:ext uri="{BB962C8B-B14F-4D97-AF65-F5344CB8AC3E}">
        <p14:creationId xmlns:p14="http://schemas.microsoft.com/office/powerpoint/2010/main" val="994705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B6FA-F83F-66A6-A8B2-49142A8D45B9}"/>
              </a:ext>
            </a:extLst>
          </p:cNvPr>
          <p:cNvSpPr>
            <a:spLocks noGrp="1"/>
          </p:cNvSpPr>
          <p:nvPr>
            <p:ph type="title"/>
          </p:nvPr>
        </p:nvSpPr>
        <p:spPr/>
        <p:txBody>
          <a:bodyPr/>
          <a:lstStyle/>
          <a:p>
            <a:r>
              <a:rPr lang="en-US" dirty="0"/>
              <a:t>DFT</a:t>
            </a:r>
          </a:p>
        </p:txBody>
      </p:sp>
      <p:sp>
        <p:nvSpPr>
          <p:cNvPr id="3" name="Content Placeholder 2">
            <a:extLst>
              <a:ext uri="{FF2B5EF4-FFF2-40B4-BE49-F238E27FC236}">
                <a16:creationId xmlns:a16="http://schemas.microsoft.com/office/drawing/2014/main" id="{A19A3182-7B69-8834-2B77-928943FC6047}"/>
              </a:ext>
            </a:extLst>
          </p:cNvPr>
          <p:cNvSpPr>
            <a:spLocks noGrp="1"/>
          </p:cNvSpPr>
          <p:nvPr>
            <p:ph idx="1"/>
          </p:nvPr>
        </p:nvSpPr>
        <p:spPr/>
        <p:txBody>
          <a:bodyPr/>
          <a:lstStyle/>
          <a:p>
            <a:endParaRPr lang="en-US" dirty="0"/>
          </a:p>
        </p:txBody>
      </p:sp>
      <p:pic>
        <p:nvPicPr>
          <p:cNvPr id="11" name="Picture 10">
            <a:extLst>
              <a:ext uri="{FF2B5EF4-FFF2-40B4-BE49-F238E27FC236}">
                <a16:creationId xmlns:a16="http://schemas.microsoft.com/office/drawing/2014/main" id="{E1FB7BB7-D11D-FBF7-D6B7-01F0BEF9EAF4}"/>
              </a:ext>
            </a:extLst>
          </p:cNvPr>
          <p:cNvPicPr>
            <a:picLocks noChangeAspect="1"/>
          </p:cNvPicPr>
          <p:nvPr/>
        </p:nvPicPr>
        <p:blipFill>
          <a:blip r:embed="rId3"/>
          <a:stretch>
            <a:fillRect/>
          </a:stretch>
        </p:blipFill>
        <p:spPr>
          <a:xfrm>
            <a:off x="838200" y="4181356"/>
            <a:ext cx="9330188" cy="2488050"/>
          </a:xfrm>
          <a:prstGeom prst="rect">
            <a:avLst/>
          </a:prstGeom>
        </p:spPr>
      </p:pic>
      <p:pic>
        <p:nvPicPr>
          <p:cNvPr id="9" name="Picture 8">
            <a:extLst>
              <a:ext uri="{FF2B5EF4-FFF2-40B4-BE49-F238E27FC236}">
                <a16:creationId xmlns:a16="http://schemas.microsoft.com/office/drawing/2014/main" id="{D21CF230-2E54-2886-D5B7-1BECD8BC91E6}"/>
              </a:ext>
            </a:extLst>
          </p:cNvPr>
          <p:cNvPicPr>
            <a:picLocks noChangeAspect="1"/>
          </p:cNvPicPr>
          <p:nvPr/>
        </p:nvPicPr>
        <p:blipFill>
          <a:blip r:embed="rId4"/>
          <a:stretch>
            <a:fillRect/>
          </a:stretch>
        </p:blipFill>
        <p:spPr>
          <a:xfrm>
            <a:off x="838200" y="1432208"/>
            <a:ext cx="9837924" cy="2926090"/>
          </a:xfrm>
          <a:prstGeom prst="rect">
            <a:avLst/>
          </a:prstGeom>
        </p:spPr>
      </p:pic>
    </p:spTree>
    <p:extLst>
      <p:ext uri="{BB962C8B-B14F-4D97-AF65-F5344CB8AC3E}">
        <p14:creationId xmlns:p14="http://schemas.microsoft.com/office/powerpoint/2010/main" val="526485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1523</TotalTime>
  <Words>2505</Words>
  <Application>Microsoft Office PowerPoint</Application>
  <PresentationFormat>Widescreen</PresentationFormat>
  <Paragraphs>247</Paragraphs>
  <Slides>48</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Calibri</vt:lpstr>
      <vt:lpstr>Calibri Light</vt:lpstr>
      <vt:lpstr>Cambria Math</vt:lpstr>
      <vt:lpstr>Consolas</vt:lpstr>
      <vt:lpstr>Helvetica</vt:lpstr>
      <vt:lpstr>Times New Roman</vt:lpstr>
      <vt:lpstr>Times-Italic</vt:lpstr>
      <vt:lpstr>Times-Roman</vt:lpstr>
      <vt:lpstr>ui-sans-serif</vt:lpstr>
      <vt:lpstr>Wingdings</vt:lpstr>
      <vt:lpstr>Office Theme</vt:lpstr>
      <vt:lpstr>  The application of DFT and FFT in image steganography              &amp; Photovoltaic PV fault detect  Instructor: Prof. Christian Langen Student 1: Phuong Tu Anh, Nguyen _ Matriculation number: 98074 Student 2: Hoang Khang Le_Matriculation number:98083</vt:lpstr>
      <vt:lpstr>Content: </vt:lpstr>
      <vt:lpstr>The aim of this project:</vt:lpstr>
      <vt:lpstr>Theory background:</vt:lpstr>
      <vt:lpstr>Theory Background</vt:lpstr>
      <vt:lpstr>Fourier Transform</vt:lpstr>
      <vt:lpstr>Fourier transform</vt:lpstr>
      <vt:lpstr>Fourier Transform</vt:lpstr>
      <vt:lpstr>DFT</vt:lpstr>
      <vt:lpstr>DFT – Properties</vt:lpstr>
      <vt:lpstr>DFT - The circular/cyclic time shift </vt:lpstr>
      <vt:lpstr>DFT - Aliasing</vt:lpstr>
      <vt:lpstr>Image Processing</vt:lpstr>
      <vt:lpstr>Image processing</vt:lpstr>
      <vt:lpstr>METHODS OF IMAGE STEGANOGRAPHY </vt:lpstr>
      <vt:lpstr>Least Significant bit - method</vt:lpstr>
      <vt:lpstr>Least Significant bit - method</vt:lpstr>
      <vt:lpstr>FFT method</vt:lpstr>
      <vt:lpstr>Fast Fourier Transform method</vt:lpstr>
      <vt:lpstr>Fast Fourier Transform method</vt:lpstr>
      <vt:lpstr>Result of the FFT method</vt:lpstr>
      <vt:lpstr>Result of the FFT method</vt:lpstr>
      <vt:lpstr>Result of the FFT method</vt:lpstr>
      <vt:lpstr>Result of the FFT method</vt:lpstr>
      <vt:lpstr>Result of the FFT method</vt:lpstr>
      <vt:lpstr>Result of the FFT method</vt:lpstr>
      <vt:lpstr>Conclusion</vt:lpstr>
      <vt:lpstr>References</vt:lpstr>
      <vt:lpstr>PV fault analysis - detection</vt:lpstr>
      <vt:lpstr>Introduction</vt:lpstr>
      <vt:lpstr>PV signal</vt:lpstr>
      <vt:lpstr>Type of fault</vt:lpstr>
      <vt:lpstr>PV signal – voltage</vt:lpstr>
      <vt:lpstr>FFT – PV signal – normal condition</vt:lpstr>
      <vt:lpstr>PowerPoint Presentation</vt:lpstr>
      <vt:lpstr>FFT – PV signal – Shading condition</vt:lpstr>
      <vt:lpstr>Fault Detection</vt:lpstr>
      <vt:lpstr>Fault detection </vt:lpstr>
      <vt:lpstr>Threshold based method</vt:lpstr>
      <vt:lpstr>Statistical Fault Detection</vt:lpstr>
      <vt:lpstr>APENDIX: THEORETICAL BACKGROUND OF STEGANOGRAPHY</vt:lpstr>
      <vt:lpstr>Example about LSB Steganography</vt:lpstr>
      <vt:lpstr>PowerPoint Presentation</vt:lpstr>
      <vt:lpstr>Example of the Butterfly in the FFT:</vt:lpstr>
      <vt:lpstr>PowerPoint Presentation</vt:lpstr>
      <vt:lpstr>PowerPoint Presentation</vt:lpstr>
      <vt:lpstr>Moving average filter</vt:lpstr>
      <vt:lpstr>Fast Fourier Transform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 Anh Nguyen</dc:creator>
  <cp:lastModifiedBy>Hoang Khang Le</cp:lastModifiedBy>
  <cp:revision>13</cp:revision>
  <dcterms:created xsi:type="dcterms:W3CDTF">2024-11-05T07:13:38Z</dcterms:created>
  <dcterms:modified xsi:type="dcterms:W3CDTF">2024-12-09T20:33:24Z</dcterms:modified>
</cp:coreProperties>
</file>